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2" r:id="rId4"/>
    <p:sldId id="258" r:id="rId5"/>
    <p:sldId id="266" r:id="rId6"/>
    <p:sldId id="263" r:id="rId7"/>
    <p:sldId id="259" r:id="rId8"/>
    <p:sldId id="260" r:id="rId9"/>
    <p:sldId id="267" r:id="rId10"/>
    <p:sldId id="268" r:id="rId11"/>
    <p:sldId id="269" r:id="rId12"/>
    <p:sldId id="273" r:id="rId13"/>
    <p:sldId id="270" r:id="rId14"/>
    <p:sldId id="271" r:id="rId15"/>
    <p:sldId id="272" r:id="rId16"/>
    <p:sldId id="274" r:id="rId17"/>
    <p:sldId id="275"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8D35A-6564-4FC9-A941-B311D01174A5}" v="38" dt="2025-04-21T03:01:35.366"/>
    <p1510:client id="{37A18B6B-14F1-4E97-9241-4F733E45062D}" v="182" dt="2025-04-21T02:26:30.428"/>
    <p1510:client id="{47CDEEC7-E804-4780-950A-1D9A838309A0}" v="128" dt="2025-04-21T02:30:49.866"/>
    <p1510:client id="{506C061F-0121-435E-B309-946210DBFE1E}" v="30" dt="2025-04-21T02:53:53.976"/>
    <p1510:client id="{5DBF2B4B-FDBE-4B77-856E-C188B3F0DC6B}" v="240" dt="2025-04-21T03:29:12.367"/>
    <p1510:client id="{65A85C79-4CBE-4580-9EE8-C368D30BC558}" v="18" dt="2025-04-21T02:49:04.7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CE6F5C-2866-4A64-BFDB-41DD452A6B53}"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CD3BDBCF-9F2A-4A89-A520-411C5BFC51C8}">
      <dgm:prSet/>
      <dgm:spPr/>
      <dgm:t>
        <a:bodyPr/>
        <a:lstStyle/>
        <a:p>
          <a:r>
            <a:rPr lang="en-US">
              <a:latin typeface="Calibri"/>
              <a:ea typeface="Calibri"/>
              <a:cs typeface="Calibri"/>
            </a:rPr>
            <a:t> </a:t>
          </a:r>
          <a:r>
            <a:rPr lang="en-US" b="1">
              <a:latin typeface="Calibri"/>
              <a:ea typeface="Calibri"/>
              <a:cs typeface="Calibri"/>
            </a:rPr>
            <a:t>Dealing with large amounts of missing data</a:t>
          </a:r>
          <a:r>
            <a:rPr lang="en-US">
              <a:latin typeface="Calibri"/>
              <a:ea typeface="Calibri"/>
              <a:cs typeface="Calibri"/>
            </a:rPr>
            <a:t>, especially from rural hospitals</a:t>
          </a:r>
          <a:endParaRPr lang="en-US"/>
        </a:p>
        <a:p>
          <a:pPr rtl="0"/>
          <a:r>
            <a:rPr lang="en-US"/>
            <a:t>Solution: </a:t>
          </a:r>
          <a:r>
            <a:rPr lang="en-US" b="1">
              <a:latin typeface="Calibri"/>
              <a:ea typeface="Calibri"/>
              <a:cs typeface="Calibri"/>
            </a:rPr>
            <a:t>multi-model machine learning imputation system</a:t>
          </a:r>
          <a:r>
            <a:rPr lang="en-US">
              <a:latin typeface="Calibri"/>
              <a:ea typeface="Calibri"/>
              <a:cs typeface="Calibri"/>
            </a:rPr>
            <a:t> that tested three regressors — Random Forest, Gradient Boosted Trees, and Linear Regression — and automatically selected the best one using RMSE scores.</a:t>
          </a:r>
        </a:p>
      </dgm:t>
    </dgm:pt>
    <dgm:pt modelId="{6BE3287E-99EE-4143-9D86-EF71DED2DB7C}" type="parTrans" cxnId="{D894E499-6624-4997-BD33-B835B14A452F}">
      <dgm:prSet/>
      <dgm:spPr/>
      <dgm:t>
        <a:bodyPr/>
        <a:lstStyle/>
        <a:p>
          <a:endParaRPr lang="en-US"/>
        </a:p>
      </dgm:t>
    </dgm:pt>
    <dgm:pt modelId="{A31B4CE4-B07C-4645-9CD0-05BF704161AD}" type="sibTrans" cxnId="{D894E499-6624-4997-BD33-B835B14A452F}">
      <dgm:prSet/>
      <dgm:spPr/>
      <dgm:t>
        <a:bodyPr/>
        <a:lstStyle/>
        <a:p>
          <a:endParaRPr lang="en-US"/>
        </a:p>
      </dgm:t>
    </dgm:pt>
    <dgm:pt modelId="{CAC2F0DB-6D4B-4468-A2D9-722E746EF9D8}">
      <dgm:prSet/>
      <dgm:spPr/>
      <dgm:t>
        <a:bodyPr/>
        <a:lstStyle/>
        <a:p>
          <a:pPr rtl="0"/>
          <a:r>
            <a:rPr lang="en-US" b="1">
              <a:latin typeface="Calibri"/>
              <a:ea typeface="Calibri"/>
              <a:cs typeface="Calibri"/>
            </a:rPr>
            <a:t> Avoiding unrealistic imputed values</a:t>
          </a:r>
          <a:r>
            <a:rPr lang="en-US">
              <a:latin typeface="Calibri"/>
              <a:ea typeface="Calibri"/>
              <a:cs typeface="Calibri"/>
            </a:rPr>
            <a:t> that could distort the data</a:t>
          </a:r>
        </a:p>
        <a:p>
          <a:pPr rtl="0"/>
          <a:r>
            <a:rPr lang="en-US"/>
            <a:t>Solution: </a:t>
          </a:r>
          <a:r>
            <a:rPr lang="en-US">
              <a:latin typeface="Calibri"/>
              <a:ea typeface="Calibri"/>
              <a:cs typeface="Calibri"/>
            </a:rPr>
            <a:t> evaluated each model on a validation split, and if none performed well, I used a fallback based on the constant mean of that feature</a:t>
          </a:r>
          <a:r>
            <a:rPr lang="en-US">
              <a:latin typeface="Tw Cen MT" panose="020B0602020104020603"/>
            </a:rPr>
            <a:t> </a:t>
          </a:r>
        </a:p>
      </dgm:t>
    </dgm:pt>
    <dgm:pt modelId="{649D239A-91C5-4766-B91D-992DDD8589FF}" type="parTrans" cxnId="{B4D1CB30-9149-4941-AFDE-32E4E2AD1F6A}">
      <dgm:prSet/>
      <dgm:spPr/>
      <dgm:t>
        <a:bodyPr/>
        <a:lstStyle/>
        <a:p>
          <a:endParaRPr lang="en-US"/>
        </a:p>
      </dgm:t>
    </dgm:pt>
    <dgm:pt modelId="{C9BEB921-4E9E-41E4-9E99-B7CDEF187C8A}" type="sibTrans" cxnId="{B4D1CB30-9149-4941-AFDE-32E4E2AD1F6A}">
      <dgm:prSet/>
      <dgm:spPr/>
      <dgm:t>
        <a:bodyPr/>
        <a:lstStyle/>
        <a:p>
          <a:endParaRPr lang="en-US"/>
        </a:p>
      </dgm:t>
    </dgm:pt>
    <dgm:pt modelId="{316E88C0-8529-475D-A444-2A144FAC9C9E}">
      <dgm:prSet phldr="0"/>
      <dgm:spPr/>
      <dgm:t>
        <a:bodyPr/>
        <a:lstStyle/>
        <a:p>
          <a:pPr rtl="0"/>
          <a:r>
            <a:rPr lang="en-US" b="1">
              <a:latin typeface="Calibri"/>
              <a:ea typeface="Calibri"/>
              <a:cs typeface="Calibri"/>
            </a:rPr>
            <a:t>Ensuring no missing data remained</a:t>
          </a:r>
          <a:r>
            <a:rPr lang="en-US">
              <a:latin typeface="Calibri"/>
              <a:ea typeface="Calibri"/>
              <a:cs typeface="Calibri"/>
            </a:rPr>
            <a:t> across all hospitals and </a:t>
          </a:r>
          <a:r>
            <a:rPr lang="en-US">
              <a:latin typeface="Tw Cen MT" panose="020B0602020104020603"/>
            </a:rPr>
            <a:t>features</a:t>
          </a:r>
          <a:endParaRPr lang="en-US"/>
        </a:p>
        <a:p>
          <a:pPr rtl="0"/>
          <a:r>
            <a:rPr lang="en-US"/>
            <a:t>Solution: </a:t>
          </a:r>
          <a:r>
            <a:rPr lang="en-US">
              <a:latin typeface="Calibri"/>
              <a:ea typeface="Calibri"/>
              <a:cs typeface="Calibri"/>
            </a:rPr>
            <a:t>two-layer fallback: first applying </a:t>
          </a:r>
          <a:r>
            <a:rPr lang="en-US" b="1">
              <a:latin typeface="Calibri"/>
              <a:ea typeface="Calibri"/>
              <a:cs typeface="Calibri"/>
            </a:rPr>
            <a:t>group-based mean imputation by region</a:t>
          </a:r>
          <a:r>
            <a:rPr lang="en-US">
              <a:latin typeface="Calibri"/>
              <a:ea typeface="Calibri"/>
              <a:cs typeface="Calibri"/>
            </a:rPr>
            <a:t>, and then using a </a:t>
          </a:r>
          <a:r>
            <a:rPr lang="en-US" b="1">
              <a:latin typeface="Calibri"/>
              <a:ea typeface="Calibri"/>
              <a:cs typeface="Calibri"/>
            </a:rPr>
            <a:t>global mean</a:t>
          </a:r>
          <a:r>
            <a:rPr lang="en-US">
              <a:latin typeface="Calibri"/>
              <a:ea typeface="Calibri"/>
              <a:cs typeface="Calibri"/>
            </a:rPr>
            <a:t> as a final safety net</a:t>
          </a:r>
        </a:p>
      </dgm:t>
    </dgm:pt>
    <dgm:pt modelId="{FE5E8E39-6ACC-4F69-9AD6-27E21642ECD2}" type="parTrans" cxnId="{BD6EE780-CE7D-4FEC-BFC0-AE0E319989C7}">
      <dgm:prSet/>
      <dgm:spPr/>
    </dgm:pt>
    <dgm:pt modelId="{D0F6CFA4-9BBE-4BDB-9C8D-8EC0A730D177}" type="sibTrans" cxnId="{BD6EE780-CE7D-4FEC-BFC0-AE0E319989C7}">
      <dgm:prSet/>
      <dgm:spPr/>
    </dgm:pt>
    <dgm:pt modelId="{8D82ECBC-6A5F-4344-AD1B-427EA185B6AB}" type="pres">
      <dgm:prSet presAssocID="{4CCE6F5C-2866-4A64-BFDB-41DD452A6B53}" presName="hierChild1" presStyleCnt="0">
        <dgm:presLayoutVars>
          <dgm:chPref val="1"/>
          <dgm:dir/>
          <dgm:animOne val="branch"/>
          <dgm:animLvl val="lvl"/>
          <dgm:resizeHandles/>
        </dgm:presLayoutVars>
      </dgm:prSet>
      <dgm:spPr/>
    </dgm:pt>
    <dgm:pt modelId="{8CC30C5E-7A99-2F4E-87C5-CB52EBECD6DC}" type="pres">
      <dgm:prSet presAssocID="{CD3BDBCF-9F2A-4A89-A520-411C5BFC51C8}" presName="hierRoot1" presStyleCnt="0"/>
      <dgm:spPr/>
    </dgm:pt>
    <dgm:pt modelId="{BE874F76-892B-0545-B13E-2B7EB757679B}" type="pres">
      <dgm:prSet presAssocID="{CD3BDBCF-9F2A-4A89-A520-411C5BFC51C8}" presName="composite" presStyleCnt="0"/>
      <dgm:spPr/>
    </dgm:pt>
    <dgm:pt modelId="{CEF6B52E-133E-2A43-9213-333A4BDA2ABB}" type="pres">
      <dgm:prSet presAssocID="{CD3BDBCF-9F2A-4A89-A520-411C5BFC51C8}" presName="background" presStyleLbl="node0" presStyleIdx="0" presStyleCnt="3"/>
      <dgm:spPr/>
    </dgm:pt>
    <dgm:pt modelId="{C21AFC5D-C5A6-0F4C-9AD2-933ACFDC587F}" type="pres">
      <dgm:prSet presAssocID="{CD3BDBCF-9F2A-4A89-A520-411C5BFC51C8}" presName="text" presStyleLbl="fgAcc0" presStyleIdx="0" presStyleCnt="3">
        <dgm:presLayoutVars>
          <dgm:chPref val="3"/>
        </dgm:presLayoutVars>
      </dgm:prSet>
      <dgm:spPr/>
    </dgm:pt>
    <dgm:pt modelId="{EE1584A1-0957-0C48-BD69-E6B70DE44A81}" type="pres">
      <dgm:prSet presAssocID="{CD3BDBCF-9F2A-4A89-A520-411C5BFC51C8}" presName="hierChild2" presStyleCnt="0"/>
      <dgm:spPr/>
    </dgm:pt>
    <dgm:pt modelId="{697B3300-7DC6-E54F-ADB5-83A662C3791B}" type="pres">
      <dgm:prSet presAssocID="{CAC2F0DB-6D4B-4468-A2D9-722E746EF9D8}" presName="hierRoot1" presStyleCnt="0"/>
      <dgm:spPr/>
    </dgm:pt>
    <dgm:pt modelId="{B1CECB2A-A763-BD4F-AEE8-4E6F93EF56F7}" type="pres">
      <dgm:prSet presAssocID="{CAC2F0DB-6D4B-4468-A2D9-722E746EF9D8}" presName="composite" presStyleCnt="0"/>
      <dgm:spPr/>
    </dgm:pt>
    <dgm:pt modelId="{2854D2A9-AD65-8845-A015-F62D96E7152F}" type="pres">
      <dgm:prSet presAssocID="{CAC2F0DB-6D4B-4468-A2D9-722E746EF9D8}" presName="background" presStyleLbl="node0" presStyleIdx="1" presStyleCnt="3"/>
      <dgm:spPr/>
    </dgm:pt>
    <dgm:pt modelId="{B4F987E0-542D-9742-8204-1B620E12F616}" type="pres">
      <dgm:prSet presAssocID="{CAC2F0DB-6D4B-4468-A2D9-722E746EF9D8}" presName="text" presStyleLbl="fgAcc0" presStyleIdx="1" presStyleCnt="3">
        <dgm:presLayoutVars>
          <dgm:chPref val="3"/>
        </dgm:presLayoutVars>
      </dgm:prSet>
      <dgm:spPr/>
    </dgm:pt>
    <dgm:pt modelId="{1BA51778-DA7B-464D-9069-4B0DBB62E8B0}" type="pres">
      <dgm:prSet presAssocID="{CAC2F0DB-6D4B-4468-A2D9-722E746EF9D8}" presName="hierChild2" presStyleCnt="0"/>
      <dgm:spPr/>
    </dgm:pt>
    <dgm:pt modelId="{74EE95AF-D9C7-4C45-965B-40DA3CF5A349}" type="pres">
      <dgm:prSet presAssocID="{316E88C0-8529-475D-A444-2A144FAC9C9E}" presName="hierRoot1" presStyleCnt="0"/>
      <dgm:spPr/>
    </dgm:pt>
    <dgm:pt modelId="{6A68B260-EFEE-4DC5-B350-884094C2E329}" type="pres">
      <dgm:prSet presAssocID="{316E88C0-8529-475D-A444-2A144FAC9C9E}" presName="composite" presStyleCnt="0"/>
      <dgm:spPr/>
    </dgm:pt>
    <dgm:pt modelId="{D4D8EDCC-016C-4E7A-9C8E-63DD9D732989}" type="pres">
      <dgm:prSet presAssocID="{316E88C0-8529-475D-A444-2A144FAC9C9E}" presName="background" presStyleLbl="node0" presStyleIdx="2" presStyleCnt="3"/>
      <dgm:spPr/>
    </dgm:pt>
    <dgm:pt modelId="{86A9B59A-D1AD-454F-8DBA-3DC3E934F436}" type="pres">
      <dgm:prSet presAssocID="{316E88C0-8529-475D-A444-2A144FAC9C9E}" presName="text" presStyleLbl="fgAcc0" presStyleIdx="2" presStyleCnt="3">
        <dgm:presLayoutVars>
          <dgm:chPref val="3"/>
        </dgm:presLayoutVars>
      </dgm:prSet>
      <dgm:spPr/>
    </dgm:pt>
    <dgm:pt modelId="{290EAC79-6CDB-4B6C-9319-856969ED0618}" type="pres">
      <dgm:prSet presAssocID="{316E88C0-8529-475D-A444-2A144FAC9C9E}" presName="hierChild2" presStyleCnt="0"/>
      <dgm:spPr/>
    </dgm:pt>
  </dgm:ptLst>
  <dgm:cxnLst>
    <dgm:cxn modelId="{9E9C8905-980B-8546-8EC7-047A2135F9E7}" type="presOf" srcId="{4CCE6F5C-2866-4A64-BFDB-41DD452A6B53}" destId="{8D82ECBC-6A5F-4344-AD1B-427EA185B6AB}" srcOrd="0" destOrd="0" presId="urn:microsoft.com/office/officeart/2005/8/layout/hierarchy1"/>
    <dgm:cxn modelId="{B4D1CB30-9149-4941-AFDE-32E4E2AD1F6A}" srcId="{4CCE6F5C-2866-4A64-BFDB-41DD452A6B53}" destId="{CAC2F0DB-6D4B-4468-A2D9-722E746EF9D8}" srcOrd="1" destOrd="0" parTransId="{649D239A-91C5-4766-B91D-992DDD8589FF}" sibTransId="{C9BEB921-4E9E-41E4-9E99-B7CDEF187C8A}"/>
    <dgm:cxn modelId="{DF63E435-8054-4F74-940D-6A8EA6E28AE8}" type="presOf" srcId="{CAC2F0DB-6D4B-4468-A2D9-722E746EF9D8}" destId="{B4F987E0-542D-9742-8204-1B620E12F616}" srcOrd="0" destOrd="0" presId="urn:microsoft.com/office/officeart/2005/8/layout/hierarchy1"/>
    <dgm:cxn modelId="{05C06250-5DA3-46BA-97F6-E3EC24991CBE}" type="presOf" srcId="{316E88C0-8529-475D-A444-2A144FAC9C9E}" destId="{86A9B59A-D1AD-454F-8DBA-3DC3E934F436}" srcOrd="0" destOrd="0" presId="urn:microsoft.com/office/officeart/2005/8/layout/hierarchy1"/>
    <dgm:cxn modelId="{BD6EE780-CE7D-4FEC-BFC0-AE0E319989C7}" srcId="{4CCE6F5C-2866-4A64-BFDB-41DD452A6B53}" destId="{316E88C0-8529-475D-A444-2A144FAC9C9E}" srcOrd="2" destOrd="0" parTransId="{FE5E8E39-6ACC-4F69-9AD6-27E21642ECD2}" sibTransId="{D0F6CFA4-9BBE-4BDB-9C8D-8EC0A730D177}"/>
    <dgm:cxn modelId="{D894E499-6624-4997-BD33-B835B14A452F}" srcId="{4CCE6F5C-2866-4A64-BFDB-41DD452A6B53}" destId="{CD3BDBCF-9F2A-4A89-A520-411C5BFC51C8}" srcOrd="0" destOrd="0" parTransId="{6BE3287E-99EE-4143-9D86-EF71DED2DB7C}" sibTransId="{A31B4CE4-B07C-4645-9CD0-05BF704161AD}"/>
    <dgm:cxn modelId="{F84801EE-0589-44B1-A257-D66C76866A78}" type="presOf" srcId="{CD3BDBCF-9F2A-4A89-A520-411C5BFC51C8}" destId="{C21AFC5D-C5A6-0F4C-9AD2-933ACFDC587F}" srcOrd="0" destOrd="0" presId="urn:microsoft.com/office/officeart/2005/8/layout/hierarchy1"/>
    <dgm:cxn modelId="{3A918568-7569-4E04-8B29-7D089E2DD758}" type="presParOf" srcId="{8D82ECBC-6A5F-4344-AD1B-427EA185B6AB}" destId="{8CC30C5E-7A99-2F4E-87C5-CB52EBECD6DC}" srcOrd="0" destOrd="0" presId="urn:microsoft.com/office/officeart/2005/8/layout/hierarchy1"/>
    <dgm:cxn modelId="{C22C08F4-32E6-415F-BAD6-D40EE395381C}" type="presParOf" srcId="{8CC30C5E-7A99-2F4E-87C5-CB52EBECD6DC}" destId="{BE874F76-892B-0545-B13E-2B7EB757679B}" srcOrd="0" destOrd="0" presId="urn:microsoft.com/office/officeart/2005/8/layout/hierarchy1"/>
    <dgm:cxn modelId="{20C0F114-3B48-411E-AAE8-9C7EE50E36D6}" type="presParOf" srcId="{BE874F76-892B-0545-B13E-2B7EB757679B}" destId="{CEF6B52E-133E-2A43-9213-333A4BDA2ABB}" srcOrd="0" destOrd="0" presId="urn:microsoft.com/office/officeart/2005/8/layout/hierarchy1"/>
    <dgm:cxn modelId="{DF9AAC87-E1C6-46E1-B34E-C070F812C956}" type="presParOf" srcId="{BE874F76-892B-0545-B13E-2B7EB757679B}" destId="{C21AFC5D-C5A6-0F4C-9AD2-933ACFDC587F}" srcOrd="1" destOrd="0" presId="urn:microsoft.com/office/officeart/2005/8/layout/hierarchy1"/>
    <dgm:cxn modelId="{95E5D0D4-177E-4D4E-AC95-1A3FF2812C8F}" type="presParOf" srcId="{8CC30C5E-7A99-2F4E-87C5-CB52EBECD6DC}" destId="{EE1584A1-0957-0C48-BD69-E6B70DE44A81}" srcOrd="1" destOrd="0" presId="urn:microsoft.com/office/officeart/2005/8/layout/hierarchy1"/>
    <dgm:cxn modelId="{59AE255C-20A1-4F2F-9404-FD614F4F0326}" type="presParOf" srcId="{8D82ECBC-6A5F-4344-AD1B-427EA185B6AB}" destId="{697B3300-7DC6-E54F-ADB5-83A662C3791B}" srcOrd="1" destOrd="0" presId="urn:microsoft.com/office/officeart/2005/8/layout/hierarchy1"/>
    <dgm:cxn modelId="{C7C3CA55-FECB-4357-97BA-3AD1C8D211CC}" type="presParOf" srcId="{697B3300-7DC6-E54F-ADB5-83A662C3791B}" destId="{B1CECB2A-A763-BD4F-AEE8-4E6F93EF56F7}" srcOrd="0" destOrd="0" presId="urn:microsoft.com/office/officeart/2005/8/layout/hierarchy1"/>
    <dgm:cxn modelId="{8FB48F23-30F9-4A5B-BF49-C9682C51D563}" type="presParOf" srcId="{B1CECB2A-A763-BD4F-AEE8-4E6F93EF56F7}" destId="{2854D2A9-AD65-8845-A015-F62D96E7152F}" srcOrd="0" destOrd="0" presId="urn:microsoft.com/office/officeart/2005/8/layout/hierarchy1"/>
    <dgm:cxn modelId="{6939099D-21C0-4EC6-B26E-AEE5E379C560}" type="presParOf" srcId="{B1CECB2A-A763-BD4F-AEE8-4E6F93EF56F7}" destId="{B4F987E0-542D-9742-8204-1B620E12F616}" srcOrd="1" destOrd="0" presId="urn:microsoft.com/office/officeart/2005/8/layout/hierarchy1"/>
    <dgm:cxn modelId="{D7BBCF2D-D01D-4FBB-A0DD-9C1894327169}" type="presParOf" srcId="{697B3300-7DC6-E54F-ADB5-83A662C3791B}" destId="{1BA51778-DA7B-464D-9069-4B0DBB62E8B0}" srcOrd="1" destOrd="0" presId="urn:microsoft.com/office/officeart/2005/8/layout/hierarchy1"/>
    <dgm:cxn modelId="{DFBEC11F-DE45-4016-9487-02A4D7DCC21D}" type="presParOf" srcId="{8D82ECBC-6A5F-4344-AD1B-427EA185B6AB}" destId="{74EE95AF-D9C7-4C45-965B-40DA3CF5A349}" srcOrd="2" destOrd="0" presId="urn:microsoft.com/office/officeart/2005/8/layout/hierarchy1"/>
    <dgm:cxn modelId="{32346DDC-7EF2-4943-BBCA-5F16C93B33F2}" type="presParOf" srcId="{74EE95AF-D9C7-4C45-965B-40DA3CF5A349}" destId="{6A68B260-EFEE-4DC5-B350-884094C2E329}" srcOrd="0" destOrd="0" presId="urn:microsoft.com/office/officeart/2005/8/layout/hierarchy1"/>
    <dgm:cxn modelId="{80A761E6-990C-42E9-A2E0-6493168C2EE2}" type="presParOf" srcId="{6A68B260-EFEE-4DC5-B350-884094C2E329}" destId="{D4D8EDCC-016C-4E7A-9C8E-63DD9D732989}" srcOrd="0" destOrd="0" presId="urn:microsoft.com/office/officeart/2005/8/layout/hierarchy1"/>
    <dgm:cxn modelId="{2C2B23EB-E56A-40A4-AD11-8D67E08FBDEE}" type="presParOf" srcId="{6A68B260-EFEE-4DC5-B350-884094C2E329}" destId="{86A9B59A-D1AD-454F-8DBA-3DC3E934F436}" srcOrd="1" destOrd="0" presId="urn:microsoft.com/office/officeart/2005/8/layout/hierarchy1"/>
    <dgm:cxn modelId="{AB8F45A0-DFC4-40B6-A9D7-2ADF88831DA3}" type="presParOf" srcId="{74EE95AF-D9C7-4C45-965B-40DA3CF5A349}" destId="{290EAC79-6CDB-4B6C-9319-856969ED061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6B52E-133E-2A43-9213-333A4BDA2ABB}">
      <dsp:nvSpPr>
        <dsp:cNvPr id="0" name=""/>
        <dsp:cNvSpPr/>
      </dsp:nvSpPr>
      <dsp:spPr>
        <a:xfrm>
          <a:off x="0" y="760808"/>
          <a:ext cx="2786062" cy="1769149"/>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21AFC5D-C5A6-0F4C-9AD2-933ACFDC587F}">
      <dsp:nvSpPr>
        <dsp:cNvPr id="0" name=""/>
        <dsp:cNvSpPr/>
      </dsp:nvSpPr>
      <dsp:spPr>
        <a:xfrm>
          <a:off x="309562" y="1054892"/>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Calibri"/>
              <a:ea typeface="Calibri"/>
              <a:cs typeface="Calibri"/>
            </a:rPr>
            <a:t> </a:t>
          </a:r>
          <a:r>
            <a:rPr lang="en-US" sz="1200" b="1" kern="1200">
              <a:latin typeface="Calibri"/>
              <a:ea typeface="Calibri"/>
              <a:cs typeface="Calibri"/>
            </a:rPr>
            <a:t>Dealing with large amounts of missing data</a:t>
          </a:r>
          <a:r>
            <a:rPr lang="en-US" sz="1200" kern="1200">
              <a:latin typeface="Calibri"/>
              <a:ea typeface="Calibri"/>
              <a:cs typeface="Calibri"/>
            </a:rPr>
            <a:t>, especially from rural hospitals</a:t>
          </a:r>
          <a:endParaRPr lang="en-US" sz="1200" kern="1200"/>
        </a:p>
        <a:p>
          <a:pPr marL="0" lvl="0" indent="0" algn="ctr" defTabSz="533400" rtl="0">
            <a:lnSpc>
              <a:spcPct val="90000"/>
            </a:lnSpc>
            <a:spcBef>
              <a:spcPct val="0"/>
            </a:spcBef>
            <a:spcAft>
              <a:spcPct val="35000"/>
            </a:spcAft>
            <a:buNone/>
          </a:pPr>
          <a:r>
            <a:rPr lang="en-US" sz="1200" kern="1200"/>
            <a:t>Solution: </a:t>
          </a:r>
          <a:r>
            <a:rPr lang="en-US" sz="1200" b="1" kern="1200">
              <a:latin typeface="Calibri"/>
              <a:ea typeface="Calibri"/>
              <a:cs typeface="Calibri"/>
            </a:rPr>
            <a:t>multi-model machine learning imputation system</a:t>
          </a:r>
          <a:r>
            <a:rPr lang="en-US" sz="1200" kern="1200">
              <a:latin typeface="Calibri"/>
              <a:ea typeface="Calibri"/>
              <a:cs typeface="Calibri"/>
            </a:rPr>
            <a:t> that tested three regressors — Random Forest, Gradient Boosted Trees, and Linear Regression — and automatically selected the best one using RMSE scores.</a:t>
          </a:r>
        </a:p>
      </dsp:txBody>
      <dsp:txXfrm>
        <a:off x="361379" y="1106709"/>
        <a:ext cx="2682428" cy="1665515"/>
      </dsp:txXfrm>
    </dsp:sp>
    <dsp:sp modelId="{2854D2A9-AD65-8845-A015-F62D96E7152F}">
      <dsp:nvSpPr>
        <dsp:cNvPr id="0" name=""/>
        <dsp:cNvSpPr/>
      </dsp:nvSpPr>
      <dsp:spPr>
        <a:xfrm>
          <a:off x="3405187" y="760808"/>
          <a:ext cx="2786062" cy="1769149"/>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4F987E0-542D-9742-8204-1B620E12F616}">
      <dsp:nvSpPr>
        <dsp:cNvPr id="0" name=""/>
        <dsp:cNvSpPr/>
      </dsp:nvSpPr>
      <dsp:spPr>
        <a:xfrm>
          <a:off x="3714749" y="1054892"/>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Calibri"/>
              <a:ea typeface="Calibri"/>
              <a:cs typeface="Calibri"/>
            </a:rPr>
            <a:t> Avoiding unrealistic imputed values</a:t>
          </a:r>
          <a:r>
            <a:rPr lang="en-US" sz="1200" kern="1200">
              <a:latin typeface="Calibri"/>
              <a:ea typeface="Calibri"/>
              <a:cs typeface="Calibri"/>
            </a:rPr>
            <a:t> that could distort the data</a:t>
          </a:r>
        </a:p>
        <a:p>
          <a:pPr marL="0" lvl="0" indent="0" algn="ctr" defTabSz="533400" rtl="0">
            <a:lnSpc>
              <a:spcPct val="90000"/>
            </a:lnSpc>
            <a:spcBef>
              <a:spcPct val="0"/>
            </a:spcBef>
            <a:spcAft>
              <a:spcPct val="35000"/>
            </a:spcAft>
            <a:buNone/>
          </a:pPr>
          <a:r>
            <a:rPr lang="en-US" sz="1200" kern="1200"/>
            <a:t>Solution: </a:t>
          </a:r>
          <a:r>
            <a:rPr lang="en-US" sz="1200" kern="1200">
              <a:latin typeface="Calibri"/>
              <a:ea typeface="Calibri"/>
              <a:cs typeface="Calibri"/>
            </a:rPr>
            <a:t> evaluated each model on a validation split, and if none performed well, I used a fallback based on the constant mean of that feature</a:t>
          </a:r>
          <a:r>
            <a:rPr lang="en-US" sz="1200" kern="1200">
              <a:latin typeface="Tw Cen MT" panose="020B0602020104020603"/>
            </a:rPr>
            <a:t> </a:t>
          </a:r>
        </a:p>
      </dsp:txBody>
      <dsp:txXfrm>
        <a:off x="3766566" y="1106709"/>
        <a:ext cx="2682428" cy="1665515"/>
      </dsp:txXfrm>
    </dsp:sp>
    <dsp:sp modelId="{D4D8EDCC-016C-4E7A-9C8E-63DD9D732989}">
      <dsp:nvSpPr>
        <dsp:cNvPr id="0" name=""/>
        <dsp:cNvSpPr/>
      </dsp:nvSpPr>
      <dsp:spPr>
        <a:xfrm>
          <a:off x="6810374" y="760808"/>
          <a:ext cx="2786062" cy="1769149"/>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6A9B59A-D1AD-454F-8DBA-3DC3E934F436}">
      <dsp:nvSpPr>
        <dsp:cNvPr id="0" name=""/>
        <dsp:cNvSpPr/>
      </dsp:nvSpPr>
      <dsp:spPr>
        <a:xfrm>
          <a:off x="7119936" y="1054892"/>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Calibri"/>
              <a:ea typeface="Calibri"/>
              <a:cs typeface="Calibri"/>
            </a:rPr>
            <a:t>Ensuring no missing data remained</a:t>
          </a:r>
          <a:r>
            <a:rPr lang="en-US" sz="1200" kern="1200">
              <a:latin typeface="Calibri"/>
              <a:ea typeface="Calibri"/>
              <a:cs typeface="Calibri"/>
            </a:rPr>
            <a:t> across all hospitals and </a:t>
          </a:r>
          <a:r>
            <a:rPr lang="en-US" sz="1200" kern="1200">
              <a:latin typeface="Tw Cen MT" panose="020B0602020104020603"/>
            </a:rPr>
            <a:t>features</a:t>
          </a:r>
          <a:endParaRPr lang="en-US" sz="1200" kern="1200"/>
        </a:p>
        <a:p>
          <a:pPr marL="0" lvl="0" indent="0" algn="ctr" defTabSz="533400" rtl="0">
            <a:lnSpc>
              <a:spcPct val="90000"/>
            </a:lnSpc>
            <a:spcBef>
              <a:spcPct val="0"/>
            </a:spcBef>
            <a:spcAft>
              <a:spcPct val="35000"/>
            </a:spcAft>
            <a:buNone/>
          </a:pPr>
          <a:r>
            <a:rPr lang="en-US" sz="1200" kern="1200"/>
            <a:t>Solution: </a:t>
          </a:r>
          <a:r>
            <a:rPr lang="en-US" sz="1200" kern="1200">
              <a:latin typeface="Calibri"/>
              <a:ea typeface="Calibri"/>
              <a:cs typeface="Calibri"/>
            </a:rPr>
            <a:t>two-layer fallback: first applying </a:t>
          </a:r>
          <a:r>
            <a:rPr lang="en-US" sz="1200" b="1" kern="1200">
              <a:latin typeface="Calibri"/>
              <a:ea typeface="Calibri"/>
              <a:cs typeface="Calibri"/>
            </a:rPr>
            <a:t>group-based mean imputation by region</a:t>
          </a:r>
          <a:r>
            <a:rPr lang="en-US" sz="1200" kern="1200">
              <a:latin typeface="Calibri"/>
              <a:ea typeface="Calibri"/>
              <a:cs typeface="Calibri"/>
            </a:rPr>
            <a:t>, and then using a </a:t>
          </a:r>
          <a:r>
            <a:rPr lang="en-US" sz="1200" b="1" kern="1200">
              <a:latin typeface="Calibri"/>
              <a:ea typeface="Calibri"/>
              <a:cs typeface="Calibri"/>
            </a:rPr>
            <a:t>global mean</a:t>
          </a:r>
          <a:r>
            <a:rPr lang="en-US" sz="1200" kern="1200">
              <a:latin typeface="Calibri"/>
              <a:ea typeface="Calibri"/>
              <a:cs typeface="Calibri"/>
            </a:rPr>
            <a:t> as a final safety net</a:t>
          </a:r>
        </a:p>
      </dsp:txBody>
      <dsp:txXfrm>
        <a:off x="7171753" y="1106709"/>
        <a:ext cx="2682428" cy="166551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4/20/2025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4/20/2025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46CD-2BF5-853A-6856-C6C16DBCE401}"/>
              </a:ext>
            </a:extLst>
          </p:cNvPr>
          <p:cNvSpPr>
            <a:spLocks noGrp="1"/>
          </p:cNvSpPr>
          <p:nvPr>
            <p:ph type="ctrTitle"/>
          </p:nvPr>
        </p:nvSpPr>
        <p:spPr/>
        <p:txBody>
          <a:bodyPr/>
          <a:lstStyle/>
          <a:p>
            <a:r>
              <a:rPr lang="en-US"/>
              <a:t>BIG DATA GROUP 10</a:t>
            </a:r>
          </a:p>
        </p:txBody>
      </p:sp>
      <p:sp>
        <p:nvSpPr>
          <p:cNvPr id="3" name="Subtitle 2">
            <a:extLst>
              <a:ext uri="{FF2B5EF4-FFF2-40B4-BE49-F238E27FC236}">
                <a16:creationId xmlns:a16="http://schemas.microsoft.com/office/drawing/2014/main" id="{D1A210F5-338A-BA9E-E4E5-637DC5D25715}"/>
              </a:ext>
            </a:extLst>
          </p:cNvPr>
          <p:cNvSpPr>
            <a:spLocks noGrp="1"/>
          </p:cNvSpPr>
          <p:nvPr>
            <p:ph type="subTitle" idx="1"/>
          </p:nvPr>
        </p:nvSpPr>
        <p:spPr>
          <a:xfrm>
            <a:off x="1876424" y="3602038"/>
            <a:ext cx="10073670" cy="2980190"/>
          </a:xfrm>
        </p:spPr>
        <p:txBody>
          <a:bodyPr vert="horz" lIns="91440" tIns="45720" rIns="91440" bIns="45720" rtlCol="0" anchor="t">
            <a:normAutofit/>
          </a:bodyPr>
          <a:lstStyle/>
          <a:p>
            <a:r>
              <a:rPr lang="en-US">
                <a:ea typeface="+mn-lt"/>
                <a:cs typeface="+mn-lt"/>
              </a:rPr>
              <a:t>Non-federal acute care hospital health IT adoption and use ANALYSIS</a:t>
            </a:r>
            <a:br>
              <a:rPr lang="en-US">
                <a:ea typeface="+mn-lt"/>
                <a:cs typeface="+mn-lt"/>
              </a:rPr>
            </a:br>
            <a:r>
              <a:rPr lang="en-US">
                <a:ea typeface="+mn-lt"/>
                <a:cs typeface="+mn-lt"/>
              </a:rPr>
              <a:t>Muma College of Business, Dept. Of Information Systems and Management</a:t>
            </a:r>
            <a:br>
              <a:rPr lang="en-US">
                <a:ea typeface="+mn-lt"/>
                <a:cs typeface="+mn-lt"/>
              </a:rPr>
            </a:br>
            <a:r>
              <a:rPr lang="en-US">
                <a:ea typeface="+mn-lt"/>
                <a:cs typeface="+mn-lt"/>
              </a:rPr>
              <a:t>ISM 6562 – Dr. Kaushik Dutta</a:t>
            </a:r>
            <a:br>
              <a:rPr lang="en-US">
                <a:ea typeface="+mn-lt"/>
                <a:cs typeface="+mn-lt"/>
              </a:rPr>
            </a:br>
            <a:r>
              <a:rPr lang="en-US"/>
              <a:t>TEAM: Chelsea Anestal, DEEPTHI Martina Bhaskar, Francisco Jacques, and Madhuri Kankanala</a:t>
            </a:r>
          </a:p>
        </p:txBody>
      </p:sp>
    </p:spTree>
    <p:extLst>
      <p:ext uri="{BB962C8B-B14F-4D97-AF65-F5344CB8AC3E}">
        <p14:creationId xmlns:p14="http://schemas.microsoft.com/office/powerpoint/2010/main" val="130309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216ECA7D-FB66-1E5C-A376-DE0C9DF7249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847AC6-E69F-8842-69E8-A6F038E9C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55A44595-E0C8-206A-19A4-A960818F1B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C455F60-1DF7-7F16-2B94-B78A672F8744}"/>
              </a:ext>
            </a:extLst>
          </p:cNvPr>
          <p:cNvSpPr>
            <a:spLocks noGrp="1"/>
          </p:cNvSpPr>
          <p:nvPr>
            <p:ph type="title"/>
          </p:nvPr>
        </p:nvSpPr>
        <p:spPr>
          <a:xfrm>
            <a:off x="1182443" y="618518"/>
            <a:ext cx="7102840" cy="1478570"/>
          </a:xfrm>
        </p:spPr>
        <p:txBody>
          <a:bodyPr>
            <a:noAutofit/>
          </a:bodyPr>
          <a:lstStyle/>
          <a:p>
            <a:r>
              <a:rPr lang="en-US"/>
              <a:t>Code - Ranking</a:t>
            </a:r>
          </a:p>
          <a:p>
            <a:endParaRPr lang="en-US" sz="1200"/>
          </a:p>
          <a:p>
            <a:endParaRPr lang="en-US"/>
          </a:p>
        </p:txBody>
      </p:sp>
      <p:sp>
        <p:nvSpPr>
          <p:cNvPr id="8" name="Content Placeholder 7">
            <a:extLst>
              <a:ext uri="{FF2B5EF4-FFF2-40B4-BE49-F238E27FC236}">
                <a16:creationId xmlns:a16="http://schemas.microsoft.com/office/drawing/2014/main" id="{C2C037DF-A4C1-A07B-E3E5-2A52A3A6441F}"/>
              </a:ext>
            </a:extLst>
          </p:cNvPr>
          <p:cNvSpPr>
            <a:spLocks noGrp="1"/>
          </p:cNvSpPr>
          <p:nvPr>
            <p:ph idx="1"/>
          </p:nvPr>
        </p:nvSpPr>
        <p:spPr>
          <a:xfrm>
            <a:off x="1200027" y="1358533"/>
            <a:ext cx="9300917" cy="3965046"/>
          </a:xfrm>
        </p:spPr>
        <p:txBody>
          <a:bodyPr vert="horz" lIns="91440" tIns="45720" rIns="91440" bIns="45720" rtlCol="0" anchor="t">
            <a:normAutofit/>
          </a:bodyPr>
          <a:lstStyle/>
          <a:p>
            <a:pPr marL="0" indent="0">
              <a:buNone/>
            </a:pPr>
            <a:r>
              <a:rPr lang="en-US" cap="all">
                <a:latin typeface="TW Cen MT"/>
              </a:rPr>
              <a:t>Window Functions in Action</a:t>
            </a:r>
            <a:br>
              <a:rPr lang="en-US" cap="all">
                <a:latin typeface="TW Cen MT"/>
              </a:rPr>
            </a:br>
            <a:r>
              <a:rPr lang="en-US" cap="all">
                <a:latin typeface="TW Cen MT"/>
              </a:rPr>
              <a:t>Rank regions by 2015/2020 adoption rates</a:t>
            </a:r>
            <a:endParaRPr lang="en-US"/>
          </a:p>
        </p:txBody>
      </p:sp>
      <p:grpSp>
        <p:nvGrpSpPr>
          <p:cNvPr id="15" name="Group 14">
            <a:extLst>
              <a:ext uri="{FF2B5EF4-FFF2-40B4-BE49-F238E27FC236}">
                <a16:creationId xmlns:a16="http://schemas.microsoft.com/office/drawing/2014/main" id="{45F0DDEE-8E52-E8D5-625E-8C6598A086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2CB46971-E576-43F4-AF14-32B49BDBF1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7" name="Freeform 6">
              <a:extLst>
                <a:ext uri="{FF2B5EF4-FFF2-40B4-BE49-F238E27FC236}">
                  <a16:creationId xmlns:a16="http://schemas.microsoft.com/office/drawing/2014/main" id="{FFC68A8C-CA6A-55FD-3F3C-195D2F3720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7">
              <a:extLst>
                <a:ext uri="{FF2B5EF4-FFF2-40B4-BE49-F238E27FC236}">
                  <a16:creationId xmlns:a16="http://schemas.microsoft.com/office/drawing/2014/main" id="{1CAA9993-24BA-AA4B-1AD9-A0D1834949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8">
              <a:extLst>
                <a:ext uri="{FF2B5EF4-FFF2-40B4-BE49-F238E27FC236}">
                  <a16:creationId xmlns:a16="http://schemas.microsoft.com/office/drawing/2014/main" id="{9CDDF2A0-4361-07C2-CD5D-6702CF25D2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9">
              <a:extLst>
                <a:ext uri="{FF2B5EF4-FFF2-40B4-BE49-F238E27FC236}">
                  <a16:creationId xmlns:a16="http://schemas.microsoft.com/office/drawing/2014/main" id="{5476EADE-CF19-EC58-277F-AF0B9E786B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0">
              <a:extLst>
                <a:ext uri="{FF2B5EF4-FFF2-40B4-BE49-F238E27FC236}">
                  <a16:creationId xmlns:a16="http://schemas.microsoft.com/office/drawing/2014/main" id="{C98FF4AA-66F2-26F7-A0AE-46D9E34F1F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1">
              <a:extLst>
                <a:ext uri="{FF2B5EF4-FFF2-40B4-BE49-F238E27FC236}">
                  <a16:creationId xmlns:a16="http://schemas.microsoft.com/office/drawing/2014/main" id="{3175B7CC-AD54-2A20-6852-0D91B8365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2">
              <a:extLst>
                <a:ext uri="{FF2B5EF4-FFF2-40B4-BE49-F238E27FC236}">
                  <a16:creationId xmlns:a16="http://schemas.microsoft.com/office/drawing/2014/main" id="{CA41C2A7-0FAD-B247-A32E-057B074C3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3">
              <a:extLst>
                <a:ext uri="{FF2B5EF4-FFF2-40B4-BE49-F238E27FC236}">
                  <a16:creationId xmlns:a16="http://schemas.microsoft.com/office/drawing/2014/main" id="{8141B036-B410-CEEF-0164-3058BDFD04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4">
              <a:extLst>
                <a:ext uri="{FF2B5EF4-FFF2-40B4-BE49-F238E27FC236}">
                  <a16:creationId xmlns:a16="http://schemas.microsoft.com/office/drawing/2014/main" id="{BE6574A6-F5AF-C010-23C5-C6893F5B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5">
              <a:extLst>
                <a:ext uri="{FF2B5EF4-FFF2-40B4-BE49-F238E27FC236}">
                  <a16:creationId xmlns:a16="http://schemas.microsoft.com/office/drawing/2014/main" id="{2D6AA1AC-7DB2-1C0F-5E02-21B4EA9BDE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Line 16">
              <a:extLst>
                <a:ext uri="{FF2B5EF4-FFF2-40B4-BE49-F238E27FC236}">
                  <a16:creationId xmlns:a16="http://schemas.microsoft.com/office/drawing/2014/main" id="{943AA0DD-1691-584C-2803-0D551AD2433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8" name="Freeform 17">
              <a:extLst>
                <a:ext uri="{FF2B5EF4-FFF2-40B4-BE49-F238E27FC236}">
                  <a16:creationId xmlns:a16="http://schemas.microsoft.com/office/drawing/2014/main" id="{CB739AB8-CB38-DBE4-9831-2E8D35E58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8">
              <a:extLst>
                <a:ext uri="{FF2B5EF4-FFF2-40B4-BE49-F238E27FC236}">
                  <a16:creationId xmlns:a16="http://schemas.microsoft.com/office/drawing/2014/main" id="{EA6859AC-53ED-1CC2-B6BC-3641DA02E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9">
              <a:extLst>
                <a:ext uri="{FF2B5EF4-FFF2-40B4-BE49-F238E27FC236}">
                  <a16:creationId xmlns:a16="http://schemas.microsoft.com/office/drawing/2014/main" id="{F5809D1D-7B10-9DEC-9891-6D07AEFD05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0">
              <a:extLst>
                <a:ext uri="{FF2B5EF4-FFF2-40B4-BE49-F238E27FC236}">
                  <a16:creationId xmlns:a16="http://schemas.microsoft.com/office/drawing/2014/main" id="{4D9010C3-BE61-E3E5-4EAD-B81EE63406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Rectangle 21">
              <a:extLst>
                <a:ext uri="{FF2B5EF4-FFF2-40B4-BE49-F238E27FC236}">
                  <a16:creationId xmlns:a16="http://schemas.microsoft.com/office/drawing/2014/main" id="{B2F96155-8622-E6E5-88C4-E7ED39715B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3" name="Freeform 22">
              <a:extLst>
                <a:ext uri="{FF2B5EF4-FFF2-40B4-BE49-F238E27FC236}">
                  <a16:creationId xmlns:a16="http://schemas.microsoft.com/office/drawing/2014/main" id="{EF039E85-483D-8398-114F-F7CDF6253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3">
              <a:extLst>
                <a:ext uri="{FF2B5EF4-FFF2-40B4-BE49-F238E27FC236}">
                  <a16:creationId xmlns:a16="http://schemas.microsoft.com/office/drawing/2014/main" id="{9E1E9A4A-CF52-901A-CC91-E42C5F672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4">
              <a:extLst>
                <a:ext uri="{FF2B5EF4-FFF2-40B4-BE49-F238E27FC236}">
                  <a16:creationId xmlns:a16="http://schemas.microsoft.com/office/drawing/2014/main" id="{E4E43704-B0E7-93C2-09E7-4D65AD201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5">
              <a:extLst>
                <a:ext uri="{FF2B5EF4-FFF2-40B4-BE49-F238E27FC236}">
                  <a16:creationId xmlns:a16="http://schemas.microsoft.com/office/drawing/2014/main" id="{63E3464F-BDED-16E1-512A-5578B9AE52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6">
              <a:extLst>
                <a:ext uri="{FF2B5EF4-FFF2-40B4-BE49-F238E27FC236}">
                  <a16:creationId xmlns:a16="http://schemas.microsoft.com/office/drawing/2014/main" id="{57EA4843-0BE9-2143-0C26-38D7C2353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7">
              <a:extLst>
                <a:ext uri="{FF2B5EF4-FFF2-40B4-BE49-F238E27FC236}">
                  <a16:creationId xmlns:a16="http://schemas.microsoft.com/office/drawing/2014/main" id="{6A12AE6F-8FBE-23A7-ACBF-141280AC69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8">
              <a:extLst>
                <a:ext uri="{FF2B5EF4-FFF2-40B4-BE49-F238E27FC236}">
                  <a16:creationId xmlns:a16="http://schemas.microsoft.com/office/drawing/2014/main" id="{64368EDA-8A15-0E92-FB98-CB66534E23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9">
              <a:extLst>
                <a:ext uri="{FF2B5EF4-FFF2-40B4-BE49-F238E27FC236}">
                  <a16:creationId xmlns:a16="http://schemas.microsoft.com/office/drawing/2014/main" id="{CBAABC4C-5119-3E91-6FF9-C629A71A7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0">
              <a:extLst>
                <a:ext uri="{FF2B5EF4-FFF2-40B4-BE49-F238E27FC236}">
                  <a16:creationId xmlns:a16="http://schemas.microsoft.com/office/drawing/2014/main" id="{90196BD6-5D07-5EDB-734F-201B73D09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1">
              <a:extLst>
                <a:ext uri="{FF2B5EF4-FFF2-40B4-BE49-F238E27FC236}">
                  <a16:creationId xmlns:a16="http://schemas.microsoft.com/office/drawing/2014/main" id="{74562B2F-E7E6-1EB5-A728-429510D2BA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3" name="Picture 2">
            <a:extLst>
              <a:ext uri="{FF2B5EF4-FFF2-40B4-BE49-F238E27FC236}">
                <a16:creationId xmlns:a16="http://schemas.microsoft.com/office/drawing/2014/main" id="{721F1CCF-547A-6FC3-C563-167038D8BB64}"/>
              </a:ext>
            </a:extLst>
          </p:cNvPr>
          <p:cNvPicPr>
            <a:picLocks noChangeAspect="1"/>
          </p:cNvPicPr>
          <p:nvPr/>
        </p:nvPicPr>
        <p:blipFill>
          <a:blip r:embed="rId4"/>
          <a:stretch>
            <a:fillRect/>
          </a:stretch>
        </p:blipFill>
        <p:spPr>
          <a:xfrm>
            <a:off x="214061" y="2314575"/>
            <a:ext cx="5675898" cy="2966788"/>
          </a:xfrm>
          <a:prstGeom prst="rect">
            <a:avLst/>
          </a:prstGeom>
        </p:spPr>
      </p:pic>
      <p:pic>
        <p:nvPicPr>
          <p:cNvPr id="4" name="Picture 3">
            <a:extLst>
              <a:ext uri="{FF2B5EF4-FFF2-40B4-BE49-F238E27FC236}">
                <a16:creationId xmlns:a16="http://schemas.microsoft.com/office/drawing/2014/main" id="{D287C753-6A87-089B-E104-92A260CF249B}"/>
              </a:ext>
            </a:extLst>
          </p:cNvPr>
          <p:cNvPicPr>
            <a:picLocks noChangeAspect="1"/>
          </p:cNvPicPr>
          <p:nvPr/>
        </p:nvPicPr>
        <p:blipFill>
          <a:blip r:embed="rId5"/>
          <a:stretch>
            <a:fillRect/>
          </a:stretch>
        </p:blipFill>
        <p:spPr>
          <a:xfrm>
            <a:off x="6094996" y="2314073"/>
            <a:ext cx="5889459" cy="2935707"/>
          </a:xfrm>
          <a:prstGeom prst="rect">
            <a:avLst/>
          </a:prstGeom>
        </p:spPr>
      </p:pic>
    </p:spTree>
    <p:extLst>
      <p:ext uri="{BB962C8B-B14F-4D97-AF65-F5344CB8AC3E}">
        <p14:creationId xmlns:p14="http://schemas.microsoft.com/office/powerpoint/2010/main" val="610756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F0D23F00-CA77-71F5-BD7E-F67C90F3797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17282DA-3ECC-1277-498D-737E20E18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95995AF2-717D-36C6-0B63-83D444368C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D0D0E77F-9C3F-4B58-E4EF-88A973DC5232}"/>
              </a:ext>
            </a:extLst>
          </p:cNvPr>
          <p:cNvSpPr>
            <a:spLocks noGrp="1"/>
          </p:cNvSpPr>
          <p:nvPr>
            <p:ph type="title"/>
          </p:nvPr>
        </p:nvSpPr>
        <p:spPr>
          <a:xfrm>
            <a:off x="490782" y="976072"/>
            <a:ext cx="7102840" cy="1478570"/>
          </a:xfrm>
        </p:spPr>
        <p:txBody>
          <a:bodyPr>
            <a:noAutofit/>
          </a:bodyPr>
          <a:lstStyle/>
          <a:p>
            <a:r>
              <a:rPr lang="en-US"/>
              <a:t>Code – Growth ANALYSIS</a:t>
            </a:r>
          </a:p>
          <a:p>
            <a:endParaRPr lang="en-US" sz="1200"/>
          </a:p>
          <a:p>
            <a:endParaRPr lang="en-US"/>
          </a:p>
        </p:txBody>
      </p:sp>
      <p:sp>
        <p:nvSpPr>
          <p:cNvPr id="8" name="Content Placeholder 7">
            <a:extLst>
              <a:ext uri="{FF2B5EF4-FFF2-40B4-BE49-F238E27FC236}">
                <a16:creationId xmlns:a16="http://schemas.microsoft.com/office/drawing/2014/main" id="{7C7C23D2-5AC3-E2D5-8FFF-CE94095E4F8D}"/>
              </a:ext>
            </a:extLst>
          </p:cNvPr>
          <p:cNvSpPr>
            <a:spLocks noGrp="1"/>
          </p:cNvSpPr>
          <p:nvPr>
            <p:ph idx="1"/>
          </p:nvPr>
        </p:nvSpPr>
        <p:spPr>
          <a:xfrm>
            <a:off x="842474" y="2372579"/>
            <a:ext cx="5103744" cy="3965046"/>
          </a:xfrm>
        </p:spPr>
        <p:txBody>
          <a:bodyPr vert="horz" lIns="91440" tIns="45720" rIns="91440" bIns="45720" rtlCol="0" anchor="t">
            <a:normAutofit/>
          </a:bodyPr>
          <a:lstStyle/>
          <a:p>
            <a:pPr>
              <a:buNone/>
            </a:pPr>
            <a:r>
              <a:rPr lang="en-US" sz="2000" cap="all">
                <a:ea typeface="+mn-lt"/>
                <a:cs typeface="+mn-lt"/>
              </a:rPr>
              <a:t>Common Table Expression (CTEs ) for Clean Analysis Calculate adoption growth rates</a:t>
            </a:r>
            <a:endParaRPr lang="en-US" sz="2000"/>
          </a:p>
          <a:p>
            <a:pPr marL="0" indent="0">
              <a:buNone/>
            </a:pPr>
            <a:endParaRPr lang="en-US" sz="2000" cap="all">
              <a:latin typeface="TW Cen MT"/>
            </a:endParaRPr>
          </a:p>
        </p:txBody>
      </p:sp>
      <p:grpSp>
        <p:nvGrpSpPr>
          <p:cNvPr id="15" name="Group 14">
            <a:extLst>
              <a:ext uri="{FF2B5EF4-FFF2-40B4-BE49-F238E27FC236}">
                <a16:creationId xmlns:a16="http://schemas.microsoft.com/office/drawing/2014/main" id="{B723901B-F37E-A68D-7323-6C75A277D3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BB072290-7834-BC42-7939-BD87300369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txBody>
            <a:bodyPr/>
            <a:lstStyle/>
            <a:p>
              <a:endParaRPr lang="en-US"/>
            </a:p>
          </p:txBody>
        </p:sp>
        <p:sp>
          <p:nvSpPr>
            <p:cNvPr id="17" name="Freeform 6">
              <a:extLst>
                <a:ext uri="{FF2B5EF4-FFF2-40B4-BE49-F238E27FC236}">
                  <a16:creationId xmlns:a16="http://schemas.microsoft.com/office/drawing/2014/main" id="{7160F2A8-9971-F8D9-F33C-12BF02046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18" name="Freeform 7">
              <a:extLst>
                <a:ext uri="{FF2B5EF4-FFF2-40B4-BE49-F238E27FC236}">
                  <a16:creationId xmlns:a16="http://schemas.microsoft.com/office/drawing/2014/main" id="{87DD476E-51BA-417C-F185-A9230C6104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19" name="Freeform 8">
              <a:extLst>
                <a:ext uri="{FF2B5EF4-FFF2-40B4-BE49-F238E27FC236}">
                  <a16:creationId xmlns:a16="http://schemas.microsoft.com/office/drawing/2014/main" id="{09EDFB44-6C2E-44B3-4D74-C301C300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0" name="Freeform 9">
              <a:extLst>
                <a:ext uri="{FF2B5EF4-FFF2-40B4-BE49-F238E27FC236}">
                  <a16:creationId xmlns:a16="http://schemas.microsoft.com/office/drawing/2014/main" id="{79B09FC2-035B-E794-7F3C-8FD93FA76B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1" name="Freeform 10">
              <a:extLst>
                <a:ext uri="{FF2B5EF4-FFF2-40B4-BE49-F238E27FC236}">
                  <a16:creationId xmlns:a16="http://schemas.microsoft.com/office/drawing/2014/main" id="{3A91ADB7-8474-E5AE-DFC2-CFD40FE1D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2" name="Freeform 11">
              <a:extLst>
                <a:ext uri="{FF2B5EF4-FFF2-40B4-BE49-F238E27FC236}">
                  <a16:creationId xmlns:a16="http://schemas.microsoft.com/office/drawing/2014/main" id="{67FECD4E-EAA3-3820-CD09-85E9E3ACA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3" name="Freeform 12">
              <a:extLst>
                <a:ext uri="{FF2B5EF4-FFF2-40B4-BE49-F238E27FC236}">
                  <a16:creationId xmlns:a16="http://schemas.microsoft.com/office/drawing/2014/main" id="{6446AAD9-6DD5-98E1-0FA5-181AB69CF2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4" name="Freeform 13">
              <a:extLst>
                <a:ext uri="{FF2B5EF4-FFF2-40B4-BE49-F238E27FC236}">
                  <a16:creationId xmlns:a16="http://schemas.microsoft.com/office/drawing/2014/main" id="{56A6389C-8D53-96A4-D89C-D5743DE0DD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5" name="Freeform 14">
              <a:extLst>
                <a:ext uri="{FF2B5EF4-FFF2-40B4-BE49-F238E27FC236}">
                  <a16:creationId xmlns:a16="http://schemas.microsoft.com/office/drawing/2014/main" id="{FA9AFF67-2CF1-935D-D40E-C40869189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6" name="Freeform 15">
              <a:extLst>
                <a:ext uri="{FF2B5EF4-FFF2-40B4-BE49-F238E27FC236}">
                  <a16:creationId xmlns:a16="http://schemas.microsoft.com/office/drawing/2014/main" id="{BE883B6B-61A8-BACE-E3C6-B974B384A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7" name="Line 16">
              <a:extLst>
                <a:ext uri="{FF2B5EF4-FFF2-40B4-BE49-F238E27FC236}">
                  <a16:creationId xmlns:a16="http://schemas.microsoft.com/office/drawing/2014/main" id="{326334B0-3524-B3FD-E90C-FFC3F3613D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8" name="Freeform 17">
              <a:extLst>
                <a:ext uri="{FF2B5EF4-FFF2-40B4-BE49-F238E27FC236}">
                  <a16:creationId xmlns:a16="http://schemas.microsoft.com/office/drawing/2014/main" id="{37FB6D6D-7B1E-CA44-F521-FCE5DE254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9" name="Freeform 18">
              <a:extLst>
                <a:ext uri="{FF2B5EF4-FFF2-40B4-BE49-F238E27FC236}">
                  <a16:creationId xmlns:a16="http://schemas.microsoft.com/office/drawing/2014/main" id="{91EA88D2-D091-D829-107C-1F6D8E11D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0" name="Freeform 19">
              <a:extLst>
                <a:ext uri="{FF2B5EF4-FFF2-40B4-BE49-F238E27FC236}">
                  <a16:creationId xmlns:a16="http://schemas.microsoft.com/office/drawing/2014/main" id="{DE97A1DA-8810-3A23-7CEF-93E3D6D78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1" name="Freeform 20">
              <a:extLst>
                <a:ext uri="{FF2B5EF4-FFF2-40B4-BE49-F238E27FC236}">
                  <a16:creationId xmlns:a16="http://schemas.microsoft.com/office/drawing/2014/main" id="{D406AC83-FDE6-9C36-2E05-38B5EABA57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2" name="Rectangle 21">
              <a:extLst>
                <a:ext uri="{FF2B5EF4-FFF2-40B4-BE49-F238E27FC236}">
                  <a16:creationId xmlns:a16="http://schemas.microsoft.com/office/drawing/2014/main" id="{A828AA38-DC5D-D6A0-C3FE-E726E1DBC3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txBody>
            <a:bodyPr/>
            <a:lstStyle/>
            <a:p>
              <a:endParaRPr lang="en-US"/>
            </a:p>
          </p:txBody>
        </p:sp>
        <p:sp>
          <p:nvSpPr>
            <p:cNvPr id="33" name="Freeform 22">
              <a:extLst>
                <a:ext uri="{FF2B5EF4-FFF2-40B4-BE49-F238E27FC236}">
                  <a16:creationId xmlns:a16="http://schemas.microsoft.com/office/drawing/2014/main" id="{CBD19014-8756-3753-73A4-8AA050A70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4" name="Freeform 23">
              <a:extLst>
                <a:ext uri="{FF2B5EF4-FFF2-40B4-BE49-F238E27FC236}">
                  <a16:creationId xmlns:a16="http://schemas.microsoft.com/office/drawing/2014/main" id="{069E8C56-8B69-6681-219E-2963A89D44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5" name="Freeform 24">
              <a:extLst>
                <a:ext uri="{FF2B5EF4-FFF2-40B4-BE49-F238E27FC236}">
                  <a16:creationId xmlns:a16="http://schemas.microsoft.com/office/drawing/2014/main" id="{9E2B72BB-03C2-2768-5D14-9E29EFA1A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6" name="Freeform 25">
              <a:extLst>
                <a:ext uri="{FF2B5EF4-FFF2-40B4-BE49-F238E27FC236}">
                  <a16:creationId xmlns:a16="http://schemas.microsoft.com/office/drawing/2014/main" id="{87B9F1AD-1A55-0448-171D-51C79056D4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7" name="Freeform 26">
              <a:extLst>
                <a:ext uri="{FF2B5EF4-FFF2-40B4-BE49-F238E27FC236}">
                  <a16:creationId xmlns:a16="http://schemas.microsoft.com/office/drawing/2014/main" id="{7C21E8A3-6EB2-01DB-C07E-3A1504C66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8" name="Freeform 27">
              <a:extLst>
                <a:ext uri="{FF2B5EF4-FFF2-40B4-BE49-F238E27FC236}">
                  <a16:creationId xmlns:a16="http://schemas.microsoft.com/office/drawing/2014/main" id="{7E070052-F7FF-5228-BFE5-E2668A576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9" name="Freeform 28">
              <a:extLst>
                <a:ext uri="{FF2B5EF4-FFF2-40B4-BE49-F238E27FC236}">
                  <a16:creationId xmlns:a16="http://schemas.microsoft.com/office/drawing/2014/main" id="{D52DDA95-8EC8-55C8-4D7B-10AF58475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40" name="Freeform 29">
              <a:extLst>
                <a:ext uri="{FF2B5EF4-FFF2-40B4-BE49-F238E27FC236}">
                  <a16:creationId xmlns:a16="http://schemas.microsoft.com/office/drawing/2014/main" id="{C6B80F9C-D108-2E9A-D013-81A5672815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41" name="Freeform 30">
              <a:extLst>
                <a:ext uri="{FF2B5EF4-FFF2-40B4-BE49-F238E27FC236}">
                  <a16:creationId xmlns:a16="http://schemas.microsoft.com/office/drawing/2014/main" id="{F01F28F9-0991-0B0A-3FAA-367EBAEAD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42" name="Freeform 31">
              <a:extLst>
                <a:ext uri="{FF2B5EF4-FFF2-40B4-BE49-F238E27FC236}">
                  <a16:creationId xmlns:a16="http://schemas.microsoft.com/office/drawing/2014/main" id="{D6FA19D0-9468-FA34-A8C0-B7785D36BA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grpSp>
      <p:pic>
        <p:nvPicPr>
          <p:cNvPr id="3" name="Picture 2">
            <a:extLst>
              <a:ext uri="{FF2B5EF4-FFF2-40B4-BE49-F238E27FC236}">
                <a16:creationId xmlns:a16="http://schemas.microsoft.com/office/drawing/2014/main" id="{35A00B85-F604-097F-725E-80831B74D35A}"/>
              </a:ext>
            </a:extLst>
          </p:cNvPr>
          <p:cNvPicPr>
            <a:picLocks noChangeAspect="1"/>
          </p:cNvPicPr>
          <p:nvPr/>
        </p:nvPicPr>
        <p:blipFill>
          <a:blip r:embed="rId4"/>
          <a:stretch>
            <a:fillRect/>
          </a:stretch>
        </p:blipFill>
        <p:spPr>
          <a:xfrm>
            <a:off x="6093338" y="1225369"/>
            <a:ext cx="5909437" cy="5109411"/>
          </a:xfrm>
          <a:prstGeom prst="rect">
            <a:avLst/>
          </a:prstGeom>
        </p:spPr>
      </p:pic>
    </p:spTree>
    <p:extLst>
      <p:ext uri="{BB962C8B-B14F-4D97-AF65-F5344CB8AC3E}">
        <p14:creationId xmlns:p14="http://schemas.microsoft.com/office/powerpoint/2010/main" val="270669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2123AB9E-FE15-31A8-2A81-93E9E740E7E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0C669A-443E-8C58-9656-4DD14801B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5FAE6F22-4224-0BBD-0DD0-D91A2AD7E5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D6C7054-EDC1-5AC9-5B59-0284E65D2FA8}"/>
              </a:ext>
            </a:extLst>
          </p:cNvPr>
          <p:cNvSpPr>
            <a:spLocks noGrp="1"/>
          </p:cNvSpPr>
          <p:nvPr>
            <p:ph type="title"/>
          </p:nvPr>
        </p:nvSpPr>
        <p:spPr>
          <a:xfrm>
            <a:off x="490782" y="976072"/>
            <a:ext cx="7102840" cy="1478570"/>
          </a:xfrm>
        </p:spPr>
        <p:txBody>
          <a:bodyPr>
            <a:noAutofit/>
          </a:bodyPr>
          <a:lstStyle/>
          <a:p>
            <a:r>
              <a:rPr lang="en-US"/>
              <a:t>Code – Growth ANALYSIS</a:t>
            </a:r>
          </a:p>
          <a:p>
            <a:endParaRPr lang="en-US" sz="1200"/>
          </a:p>
          <a:p>
            <a:endParaRPr lang="en-US"/>
          </a:p>
        </p:txBody>
      </p:sp>
      <p:sp>
        <p:nvSpPr>
          <p:cNvPr id="8" name="Content Placeholder 7">
            <a:extLst>
              <a:ext uri="{FF2B5EF4-FFF2-40B4-BE49-F238E27FC236}">
                <a16:creationId xmlns:a16="http://schemas.microsoft.com/office/drawing/2014/main" id="{2ABD4E30-3A55-116B-03FA-32C351AAC25A}"/>
              </a:ext>
            </a:extLst>
          </p:cNvPr>
          <p:cNvSpPr>
            <a:spLocks noGrp="1"/>
          </p:cNvSpPr>
          <p:nvPr>
            <p:ph idx="1"/>
          </p:nvPr>
        </p:nvSpPr>
        <p:spPr>
          <a:xfrm>
            <a:off x="842474" y="2372579"/>
            <a:ext cx="5103744" cy="3965046"/>
          </a:xfrm>
        </p:spPr>
        <p:txBody>
          <a:bodyPr vert="horz" lIns="91440" tIns="45720" rIns="91440" bIns="45720" rtlCol="0" anchor="t">
            <a:normAutofit/>
          </a:bodyPr>
          <a:lstStyle/>
          <a:p>
            <a:pPr>
              <a:buNone/>
            </a:pPr>
            <a:r>
              <a:rPr lang="en-US" sz="2000" cap="all">
                <a:ea typeface="+mn-lt"/>
                <a:cs typeface="+mn-lt"/>
              </a:rPr>
              <a:t>Common Table Expression (CTEs ) for Clean Analysis Calculate adoption growth rates</a:t>
            </a:r>
            <a:endParaRPr lang="en-US" sz="2000"/>
          </a:p>
          <a:p>
            <a:pPr marL="0" indent="0">
              <a:buNone/>
            </a:pPr>
            <a:endParaRPr lang="en-US" sz="2000" cap="all">
              <a:latin typeface="TW Cen MT"/>
            </a:endParaRPr>
          </a:p>
        </p:txBody>
      </p:sp>
      <p:grpSp>
        <p:nvGrpSpPr>
          <p:cNvPr id="15" name="Group 14">
            <a:extLst>
              <a:ext uri="{FF2B5EF4-FFF2-40B4-BE49-F238E27FC236}">
                <a16:creationId xmlns:a16="http://schemas.microsoft.com/office/drawing/2014/main" id="{C2035E27-5D1D-1080-20ED-1FED986EA3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CE223122-4F94-6B6F-7605-A0FB1AC2EE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7" name="Freeform 6">
              <a:extLst>
                <a:ext uri="{FF2B5EF4-FFF2-40B4-BE49-F238E27FC236}">
                  <a16:creationId xmlns:a16="http://schemas.microsoft.com/office/drawing/2014/main" id="{0411579C-7293-DDD7-9D8C-2554A8BF35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7">
              <a:extLst>
                <a:ext uri="{FF2B5EF4-FFF2-40B4-BE49-F238E27FC236}">
                  <a16:creationId xmlns:a16="http://schemas.microsoft.com/office/drawing/2014/main" id="{68C1E877-6AED-E8A5-EB9A-C1C510F55F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8">
              <a:extLst>
                <a:ext uri="{FF2B5EF4-FFF2-40B4-BE49-F238E27FC236}">
                  <a16:creationId xmlns:a16="http://schemas.microsoft.com/office/drawing/2014/main" id="{77B3A196-1108-190F-1475-DD0A1D08A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9">
              <a:extLst>
                <a:ext uri="{FF2B5EF4-FFF2-40B4-BE49-F238E27FC236}">
                  <a16:creationId xmlns:a16="http://schemas.microsoft.com/office/drawing/2014/main" id="{678B3D59-F83E-4584-216E-D6D74F853D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0">
              <a:extLst>
                <a:ext uri="{FF2B5EF4-FFF2-40B4-BE49-F238E27FC236}">
                  <a16:creationId xmlns:a16="http://schemas.microsoft.com/office/drawing/2014/main" id="{F94CA7D0-AD05-2CE5-AA4A-1E6CA87A9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1">
              <a:extLst>
                <a:ext uri="{FF2B5EF4-FFF2-40B4-BE49-F238E27FC236}">
                  <a16:creationId xmlns:a16="http://schemas.microsoft.com/office/drawing/2014/main" id="{3999E37D-22E7-3480-4CBA-CD4B61E95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2">
              <a:extLst>
                <a:ext uri="{FF2B5EF4-FFF2-40B4-BE49-F238E27FC236}">
                  <a16:creationId xmlns:a16="http://schemas.microsoft.com/office/drawing/2014/main" id="{65D03123-08F5-770D-689A-3AF7160747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3">
              <a:extLst>
                <a:ext uri="{FF2B5EF4-FFF2-40B4-BE49-F238E27FC236}">
                  <a16:creationId xmlns:a16="http://schemas.microsoft.com/office/drawing/2014/main" id="{9C6AE122-0FED-E33A-44C6-FCE2FD4A33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4">
              <a:extLst>
                <a:ext uri="{FF2B5EF4-FFF2-40B4-BE49-F238E27FC236}">
                  <a16:creationId xmlns:a16="http://schemas.microsoft.com/office/drawing/2014/main" id="{9B02BEB9-C1CA-59A4-86D8-A50927524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5">
              <a:extLst>
                <a:ext uri="{FF2B5EF4-FFF2-40B4-BE49-F238E27FC236}">
                  <a16:creationId xmlns:a16="http://schemas.microsoft.com/office/drawing/2014/main" id="{99A3E37C-05C2-DBFE-CB68-8087FBC806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Line 16">
              <a:extLst>
                <a:ext uri="{FF2B5EF4-FFF2-40B4-BE49-F238E27FC236}">
                  <a16:creationId xmlns:a16="http://schemas.microsoft.com/office/drawing/2014/main" id="{71672FB7-82B5-AEF9-7856-FCEACC982BE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8" name="Freeform 17">
              <a:extLst>
                <a:ext uri="{FF2B5EF4-FFF2-40B4-BE49-F238E27FC236}">
                  <a16:creationId xmlns:a16="http://schemas.microsoft.com/office/drawing/2014/main" id="{67F920D1-603A-97DC-4B2B-916F94F75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8">
              <a:extLst>
                <a:ext uri="{FF2B5EF4-FFF2-40B4-BE49-F238E27FC236}">
                  <a16:creationId xmlns:a16="http://schemas.microsoft.com/office/drawing/2014/main" id="{715B5E29-1115-64EA-306F-8CA2647D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9">
              <a:extLst>
                <a:ext uri="{FF2B5EF4-FFF2-40B4-BE49-F238E27FC236}">
                  <a16:creationId xmlns:a16="http://schemas.microsoft.com/office/drawing/2014/main" id="{AC56F7CE-4605-9C8F-2D65-AA96F8E3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0">
              <a:extLst>
                <a:ext uri="{FF2B5EF4-FFF2-40B4-BE49-F238E27FC236}">
                  <a16:creationId xmlns:a16="http://schemas.microsoft.com/office/drawing/2014/main" id="{76B37B70-C44B-6562-9C8B-2B0FE95B39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Rectangle 21">
              <a:extLst>
                <a:ext uri="{FF2B5EF4-FFF2-40B4-BE49-F238E27FC236}">
                  <a16:creationId xmlns:a16="http://schemas.microsoft.com/office/drawing/2014/main" id="{04DB7098-AC4F-06BE-D228-4AEBDA3FEF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3" name="Freeform 22">
              <a:extLst>
                <a:ext uri="{FF2B5EF4-FFF2-40B4-BE49-F238E27FC236}">
                  <a16:creationId xmlns:a16="http://schemas.microsoft.com/office/drawing/2014/main" id="{ABD566B7-E160-B358-CC76-B02C69EA5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3">
              <a:extLst>
                <a:ext uri="{FF2B5EF4-FFF2-40B4-BE49-F238E27FC236}">
                  <a16:creationId xmlns:a16="http://schemas.microsoft.com/office/drawing/2014/main" id="{210F14D2-1ECE-C3BB-5BA4-FC91312F77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4">
              <a:extLst>
                <a:ext uri="{FF2B5EF4-FFF2-40B4-BE49-F238E27FC236}">
                  <a16:creationId xmlns:a16="http://schemas.microsoft.com/office/drawing/2014/main" id="{4FC4599D-94B8-5617-FED8-58A4393BD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5">
              <a:extLst>
                <a:ext uri="{FF2B5EF4-FFF2-40B4-BE49-F238E27FC236}">
                  <a16:creationId xmlns:a16="http://schemas.microsoft.com/office/drawing/2014/main" id="{CFF434FF-7C3A-97C9-B087-8E95B1A706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6">
              <a:extLst>
                <a:ext uri="{FF2B5EF4-FFF2-40B4-BE49-F238E27FC236}">
                  <a16:creationId xmlns:a16="http://schemas.microsoft.com/office/drawing/2014/main" id="{78108232-687D-5D77-516C-AFDCE31F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7">
              <a:extLst>
                <a:ext uri="{FF2B5EF4-FFF2-40B4-BE49-F238E27FC236}">
                  <a16:creationId xmlns:a16="http://schemas.microsoft.com/office/drawing/2014/main" id="{78407429-A197-62CC-220A-9EF822045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8">
              <a:extLst>
                <a:ext uri="{FF2B5EF4-FFF2-40B4-BE49-F238E27FC236}">
                  <a16:creationId xmlns:a16="http://schemas.microsoft.com/office/drawing/2014/main" id="{2E763A7F-3348-D754-C21E-47BBF8DCA2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9">
              <a:extLst>
                <a:ext uri="{FF2B5EF4-FFF2-40B4-BE49-F238E27FC236}">
                  <a16:creationId xmlns:a16="http://schemas.microsoft.com/office/drawing/2014/main" id="{0C1B6FC6-B9BE-BA6C-EDAD-1156CD7369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0">
              <a:extLst>
                <a:ext uri="{FF2B5EF4-FFF2-40B4-BE49-F238E27FC236}">
                  <a16:creationId xmlns:a16="http://schemas.microsoft.com/office/drawing/2014/main" id="{11EE5388-D087-EB11-4789-8FA738B06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1">
              <a:extLst>
                <a:ext uri="{FF2B5EF4-FFF2-40B4-BE49-F238E27FC236}">
                  <a16:creationId xmlns:a16="http://schemas.microsoft.com/office/drawing/2014/main" id="{0CAD63CF-3B54-F6F0-5263-BDBAEB7A8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3" name="Picture 2">
            <a:extLst>
              <a:ext uri="{FF2B5EF4-FFF2-40B4-BE49-F238E27FC236}">
                <a16:creationId xmlns:a16="http://schemas.microsoft.com/office/drawing/2014/main" id="{B3F13CCB-6DA2-EF17-3738-B7070E1D6126}"/>
              </a:ext>
            </a:extLst>
          </p:cNvPr>
          <p:cNvPicPr>
            <a:picLocks noChangeAspect="1"/>
          </p:cNvPicPr>
          <p:nvPr/>
        </p:nvPicPr>
        <p:blipFill>
          <a:blip r:embed="rId4"/>
          <a:stretch>
            <a:fillRect/>
          </a:stretch>
        </p:blipFill>
        <p:spPr>
          <a:xfrm>
            <a:off x="6093338" y="1225369"/>
            <a:ext cx="5909437" cy="5109411"/>
          </a:xfrm>
          <a:prstGeom prst="rect">
            <a:avLst/>
          </a:prstGeom>
        </p:spPr>
      </p:pic>
    </p:spTree>
    <p:extLst>
      <p:ext uri="{BB962C8B-B14F-4D97-AF65-F5344CB8AC3E}">
        <p14:creationId xmlns:p14="http://schemas.microsoft.com/office/powerpoint/2010/main" val="743880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A2E6-F617-D51A-FEAF-6C9ECA1D73DB}"/>
              </a:ext>
            </a:extLst>
          </p:cNvPr>
          <p:cNvSpPr>
            <a:spLocks noGrp="1"/>
          </p:cNvSpPr>
          <p:nvPr>
            <p:ph type="title"/>
          </p:nvPr>
        </p:nvSpPr>
        <p:spPr/>
        <p:txBody>
          <a:bodyPr>
            <a:normAutofit fontScale="90000"/>
          </a:bodyPr>
          <a:lstStyle/>
          <a:p>
            <a:r>
              <a:rPr lang="en-US" dirty="0"/>
              <a:t>Comprehensive Model Evaluation: Visualizing Performance and prediction accuracy</a:t>
            </a:r>
          </a:p>
        </p:txBody>
      </p:sp>
      <p:sp>
        <p:nvSpPr>
          <p:cNvPr id="3" name="Content Placeholder 2">
            <a:extLst>
              <a:ext uri="{FF2B5EF4-FFF2-40B4-BE49-F238E27FC236}">
                <a16:creationId xmlns:a16="http://schemas.microsoft.com/office/drawing/2014/main" id="{C65B6C53-30FA-8410-4012-5346448D8122}"/>
              </a:ext>
            </a:extLst>
          </p:cNvPr>
          <p:cNvSpPr>
            <a:spLocks noGrp="1"/>
          </p:cNvSpPr>
          <p:nvPr>
            <p:ph idx="1"/>
          </p:nvPr>
        </p:nvSpPr>
        <p:spPr>
          <a:xfrm>
            <a:off x="1141412" y="2593316"/>
            <a:ext cx="9905999" cy="3541714"/>
          </a:xfrm>
        </p:spPr>
        <p:txBody>
          <a:bodyPr vert="horz" lIns="91440" tIns="45720" rIns="91440" bIns="45720" rtlCol="0" anchor="t">
            <a:normAutofit/>
          </a:bodyPr>
          <a:lstStyle/>
          <a:p>
            <a:pPr marL="0" indent="0">
              <a:buNone/>
            </a:pPr>
            <a:r>
              <a:rPr lang="en-US">
                <a:ea typeface="+mn-lt"/>
                <a:cs typeface="+mn-lt"/>
              </a:rPr>
              <a:t>Goal:</a:t>
            </a:r>
            <a:endParaRPr lang="en-US"/>
          </a:p>
          <a:p>
            <a:pPr marL="0" indent="0">
              <a:buNone/>
            </a:pPr>
            <a:r>
              <a:rPr lang="en-US">
                <a:ea typeface="+mn-lt"/>
                <a:cs typeface="+mn-lt"/>
              </a:rPr>
              <a:t>To provide clear, comparative visualizations of model performance, error distributions, and prediction accuracy—enabling data-driven selection of the best predictive model.</a:t>
            </a:r>
            <a:endParaRPr lang="en-US"/>
          </a:p>
        </p:txBody>
      </p:sp>
    </p:spTree>
    <p:extLst>
      <p:ext uri="{BB962C8B-B14F-4D97-AF65-F5344CB8AC3E}">
        <p14:creationId xmlns:p14="http://schemas.microsoft.com/office/powerpoint/2010/main" val="2042297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3E14-03E0-6620-92E5-8D282B2621E7}"/>
              </a:ext>
            </a:extLst>
          </p:cNvPr>
          <p:cNvSpPr>
            <a:spLocks noGrp="1"/>
          </p:cNvSpPr>
          <p:nvPr>
            <p:ph type="title"/>
          </p:nvPr>
        </p:nvSpPr>
        <p:spPr>
          <a:xfrm>
            <a:off x="1141413" y="441957"/>
            <a:ext cx="9905998" cy="1478570"/>
          </a:xfrm>
        </p:spPr>
        <p:txBody>
          <a:bodyPr/>
          <a:lstStyle/>
          <a:p>
            <a:r>
              <a:rPr lang="en-US" sz="3200" dirty="0"/>
              <a:t>Key Visualizations OVERVIEW</a:t>
            </a:r>
          </a:p>
        </p:txBody>
      </p:sp>
      <p:sp>
        <p:nvSpPr>
          <p:cNvPr id="3" name="Content Placeholder 2">
            <a:extLst>
              <a:ext uri="{FF2B5EF4-FFF2-40B4-BE49-F238E27FC236}">
                <a16:creationId xmlns:a16="http://schemas.microsoft.com/office/drawing/2014/main" id="{2AF1FD46-8919-B0E7-69A2-4A7BC0A4055F}"/>
              </a:ext>
            </a:extLst>
          </p:cNvPr>
          <p:cNvSpPr>
            <a:spLocks noGrp="1"/>
          </p:cNvSpPr>
          <p:nvPr>
            <p:ph idx="1"/>
          </p:nvPr>
        </p:nvSpPr>
        <p:spPr>
          <a:xfrm>
            <a:off x="1141412" y="2072926"/>
            <a:ext cx="9905999" cy="4201494"/>
          </a:xfrm>
        </p:spPr>
        <p:txBody>
          <a:bodyPr vert="horz" lIns="91440" tIns="45720" rIns="91440" bIns="45720" rtlCol="0" anchor="t">
            <a:normAutofit/>
          </a:bodyPr>
          <a:lstStyle/>
          <a:p>
            <a:pPr marL="0" indent="0">
              <a:buNone/>
            </a:pPr>
            <a:r>
              <a:rPr lang="en-US">
                <a:ea typeface="+mn-lt"/>
                <a:cs typeface="+mn-lt"/>
              </a:rPr>
              <a:t>Model Performance &amp; Error Analysis</a:t>
            </a:r>
          </a:p>
          <a:p>
            <a:r>
              <a:rPr lang="en-US">
                <a:ea typeface="+mn-lt"/>
                <a:cs typeface="+mn-lt"/>
              </a:rPr>
              <a:t>RMSE Comparison (Bar Chart) </a:t>
            </a:r>
            <a:endParaRPr lang="en-US"/>
          </a:p>
          <a:p>
            <a:pPr marL="0" indent="0">
              <a:buNone/>
            </a:pPr>
            <a:r>
              <a:rPr lang="en-US">
                <a:ea typeface="+mn-lt"/>
                <a:cs typeface="+mn-lt"/>
              </a:rPr>
              <a:t> Code Highlight: Dynamic model/RMSE extraction with color-coding  </a:t>
            </a:r>
            <a:endParaRPr lang="en-US"/>
          </a:p>
          <a:p>
            <a:r>
              <a:rPr lang="en-US">
                <a:ea typeface="+mn-lt"/>
                <a:cs typeface="+mn-lt"/>
              </a:rPr>
              <a:t>Residual Distribution (Box Plot)</a:t>
            </a:r>
            <a:endParaRPr lang="en-US"/>
          </a:p>
          <a:p>
            <a:pPr marL="0" indent="0">
              <a:buNone/>
            </a:pPr>
            <a:r>
              <a:rPr lang="en-US">
                <a:ea typeface="+mn-lt"/>
                <a:cs typeface="+mn-lt"/>
              </a:rPr>
              <a:t>   Code Highlight: Spark-to-Pandas conversion for Seaborn compatibility     </a:t>
            </a:r>
          </a:p>
          <a:p>
            <a:r>
              <a:rPr lang="en-US">
                <a:ea typeface="+mn-lt"/>
                <a:cs typeface="+mn-lt"/>
              </a:rPr>
              <a:t>Prediction Accuracy (Interactive Plot)</a:t>
            </a:r>
          </a:p>
          <a:p>
            <a:pPr marL="0" indent="0">
              <a:buNone/>
            </a:pPr>
            <a:r>
              <a:rPr lang="en-US">
                <a:ea typeface="+mn-lt"/>
                <a:cs typeface="+mn-lt"/>
              </a:rPr>
              <a:t> Code Highlight: </a:t>
            </a:r>
            <a:r>
              <a:rPr lang="en-US" err="1">
                <a:ea typeface="+mn-lt"/>
                <a:cs typeface="+mn-lt"/>
              </a:rPr>
              <a:t>Plotly</a:t>
            </a:r>
            <a:r>
              <a:rPr lang="en-US">
                <a:ea typeface="+mn-lt"/>
                <a:cs typeface="+mn-lt"/>
              </a:rPr>
              <a:t> for zoom/hover functionality  </a:t>
            </a:r>
            <a:endParaRPr lang="en-US"/>
          </a:p>
        </p:txBody>
      </p:sp>
    </p:spTree>
    <p:extLst>
      <p:ext uri="{BB962C8B-B14F-4D97-AF65-F5344CB8AC3E}">
        <p14:creationId xmlns:p14="http://schemas.microsoft.com/office/powerpoint/2010/main" val="795746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92E5-5A32-3DEE-D37F-6C19DC506CBC}"/>
              </a:ext>
            </a:extLst>
          </p:cNvPr>
          <p:cNvSpPr>
            <a:spLocks noGrp="1"/>
          </p:cNvSpPr>
          <p:nvPr>
            <p:ph type="title"/>
          </p:nvPr>
        </p:nvSpPr>
        <p:spPr>
          <a:xfrm>
            <a:off x="1141412" y="-3114"/>
            <a:ext cx="6505991" cy="1478570"/>
          </a:xfrm>
        </p:spPr>
        <p:txBody>
          <a:bodyPr anchor="b">
            <a:normAutofit/>
          </a:bodyPr>
          <a:lstStyle/>
          <a:p>
            <a:r>
              <a:rPr lang="en-US" sz="3200" dirty="0">
                <a:latin typeface="TW Cen MT"/>
              </a:rPr>
              <a:t>RMSE Comparison (Bar Chart) </a:t>
            </a:r>
          </a:p>
        </p:txBody>
      </p:sp>
      <p:sp>
        <p:nvSpPr>
          <p:cNvPr id="3" name="Content Placeholder 2">
            <a:extLst>
              <a:ext uri="{FF2B5EF4-FFF2-40B4-BE49-F238E27FC236}">
                <a16:creationId xmlns:a16="http://schemas.microsoft.com/office/drawing/2014/main" id="{34325CE0-952E-5495-1286-48101AC60937}"/>
              </a:ext>
            </a:extLst>
          </p:cNvPr>
          <p:cNvSpPr>
            <a:spLocks noGrp="1"/>
          </p:cNvSpPr>
          <p:nvPr>
            <p:ph idx="1"/>
          </p:nvPr>
        </p:nvSpPr>
        <p:spPr>
          <a:xfrm>
            <a:off x="1141412" y="2249487"/>
            <a:ext cx="5894388" cy="3541714"/>
          </a:xfrm>
        </p:spPr>
        <p:txBody>
          <a:bodyPr vert="horz" lIns="91440" tIns="45720" rIns="91440" bIns="45720" rtlCol="0">
            <a:normAutofit/>
          </a:bodyPr>
          <a:lstStyle/>
          <a:p>
            <a:r>
              <a:rPr lang="en-US">
                <a:ea typeface="+mn-lt"/>
                <a:cs typeface="+mn-lt"/>
              </a:rPr>
              <a:t>Dynamic Extraction: Pulls model names/RMSE values directly from results  </a:t>
            </a:r>
            <a:endParaRPr lang="en-US"/>
          </a:p>
          <a:p>
            <a:r>
              <a:rPr lang="en-US">
                <a:ea typeface="+mn-lt"/>
                <a:cs typeface="+mn-lt"/>
              </a:rPr>
              <a:t>Visual Clarity: Color-coding highlights top performers (green = best) </a:t>
            </a:r>
          </a:p>
          <a:p>
            <a:r>
              <a:rPr lang="en-US">
                <a:ea typeface="+mn-lt"/>
                <a:cs typeface="+mn-lt"/>
              </a:rPr>
              <a:t>Use Case: Quick comparison of prediction accuracy across algorithms</a:t>
            </a:r>
            <a:endParaRPr lang="en-US"/>
          </a:p>
        </p:txBody>
      </p:sp>
      <p:pic>
        <p:nvPicPr>
          <p:cNvPr id="5" name="Picture 4">
            <a:extLst>
              <a:ext uri="{FF2B5EF4-FFF2-40B4-BE49-F238E27FC236}">
                <a16:creationId xmlns:a16="http://schemas.microsoft.com/office/drawing/2014/main" id="{B570B5CC-E9A6-0AFB-B6BD-ED64BF98643A}"/>
              </a:ext>
            </a:extLst>
          </p:cNvPr>
          <p:cNvPicPr>
            <a:picLocks noChangeAspect="1"/>
          </p:cNvPicPr>
          <p:nvPr/>
        </p:nvPicPr>
        <p:blipFill>
          <a:blip r:embed="rId3"/>
          <a:srcRect b="4538"/>
          <a:stretch/>
        </p:blipFill>
        <p:spPr>
          <a:xfrm>
            <a:off x="7840577" y="3447236"/>
            <a:ext cx="4157120" cy="2829158"/>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4" name="Picture 3">
            <a:extLst>
              <a:ext uri="{FF2B5EF4-FFF2-40B4-BE49-F238E27FC236}">
                <a16:creationId xmlns:a16="http://schemas.microsoft.com/office/drawing/2014/main" id="{7E4A6908-0058-43F3-CF81-07C3AD07FA1C}"/>
              </a:ext>
            </a:extLst>
          </p:cNvPr>
          <p:cNvPicPr>
            <a:picLocks noChangeAspect="1"/>
          </p:cNvPicPr>
          <p:nvPr/>
        </p:nvPicPr>
        <p:blipFill>
          <a:blip r:embed="rId4"/>
          <a:srcRect r="11731" b="3"/>
          <a:stretch/>
        </p:blipFill>
        <p:spPr>
          <a:xfrm>
            <a:off x="7840577" y="395118"/>
            <a:ext cx="4137066" cy="2789053"/>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659478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DDE9-8480-2C22-90F9-B720E8AA6DEC}"/>
              </a:ext>
            </a:extLst>
          </p:cNvPr>
          <p:cNvSpPr>
            <a:spLocks noGrp="1"/>
          </p:cNvSpPr>
          <p:nvPr>
            <p:ph type="title"/>
          </p:nvPr>
        </p:nvSpPr>
        <p:spPr>
          <a:xfrm>
            <a:off x="710282" y="38100"/>
            <a:ext cx="5924482" cy="1679991"/>
          </a:xfrm>
        </p:spPr>
        <p:txBody>
          <a:bodyPr>
            <a:normAutofit/>
          </a:bodyPr>
          <a:lstStyle/>
          <a:p>
            <a:r>
              <a:rPr lang="en-US">
                <a:ea typeface="+mj-lt"/>
                <a:cs typeface="+mj-lt"/>
              </a:rPr>
              <a:t>Prediction Error Analysis (Box Plot)</a:t>
            </a:r>
            <a:endParaRPr lang="en-US"/>
          </a:p>
        </p:txBody>
      </p:sp>
      <p:sp>
        <p:nvSpPr>
          <p:cNvPr id="3" name="Content Placeholder 2">
            <a:extLst>
              <a:ext uri="{FF2B5EF4-FFF2-40B4-BE49-F238E27FC236}">
                <a16:creationId xmlns:a16="http://schemas.microsoft.com/office/drawing/2014/main" id="{F6793952-6FA3-94BA-CADA-FDF16E7C644A}"/>
              </a:ext>
            </a:extLst>
          </p:cNvPr>
          <p:cNvSpPr>
            <a:spLocks noGrp="1"/>
          </p:cNvSpPr>
          <p:nvPr>
            <p:ph type="body" sz="half" idx="2"/>
          </p:nvPr>
        </p:nvSpPr>
        <p:spPr>
          <a:xfrm>
            <a:off x="710278" y="1968749"/>
            <a:ext cx="5934511" cy="954925"/>
          </a:xfrm>
        </p:spPr>
        <p:txBody>
          <a:bodyPr vert="horz" lIns="91440" tIns="45720" rIns="91440" bIns="45720" rtlCol="0" anchor="t">
            <a:noAutofit/>
          </a:bodyPr>
          <a:lstStyle/>
          <a:p>
            <a:pPr marL="0" indent="0">
              <a:buNone/>
            </a:pPr>
            <a:r>
              <a:rPr lang="en-US" sz="2400" dirty="0">
                <a:ea typeface="+mn-lt"/>
                <a:cs typeface="+mn-lt"/>
              </a:rPr>
              <a:t>Data Pipeline: Converts Spark residuals → Pandas → Seaborn visualization  </a:t>
            </a:r>
            <a:endParaRPr lang="en-US" sz="2400" dirty="0"/>
          </a:p>
          <a:p>
            <a:pPr marL="0" indent="0">
              <a:buNone/>
            </a:pPr>
            <a:endParaRPr lang="en-US" sz="2400" dirty="0"/>
          </a:p>
        </p:txBody>
      </p:sp>
      <p:pic>
        <p:nvPicPr>
          <p:cNvPr id="5" name="Picture 4">
            <a:extLst>
              <a:ext uri="{FF2B5EF4-FFF2-40B4-BE49-F238E27FC236}">
                <a16:creationId xmlns:a16="http://schemas.microsoft.com/office/drawing/2014/main" id="{B35C0654-4125-0BA2-0333-AE68DF8BCA2A}"/>
              </a:ext>
            </a:extLst>
          </p:cNvPr>
          <p:cNvPicPr>
            <a:picLocks noChangeAspect="1"/>
          </p:cNvPicPr>
          <p:nvPr/>
        </p:nvPicPr>
        <p:blipFill>
          <a:blip r:embed="rId3"/>
          <a:stretch>
            <a:fillRect/>
          </a:stretch>
        </p:blipFill>
        <p:spPr>
          <a:xfrm>
            <a:off x="7295696" y="742074"/>
            <a:ext cx="4642995" cy="5774897"/>
          </a:xfrm>
          <a:prstGeom prst="rect">
            <a:avLst/>
          </a:prstGeom>
        </p:spPr>
      </p:pic>
      <p:pic>
        <p:nvPicPr>
          <p:cNvPr id="6" name="Picture 5">
            <a:extLst>
              <a:ext uri="{FF2B5EF4-FFF2-40B4-BE49-F238E27FC236}">
                <a16:creationId xmlns:a16="http://schemas.microsoft.com/office/drawing/2014/main" id="{92FDE67D-F07D-7A85-B749-9AEA8351686E}"/>
              </a:ext>
            </a:extLst>
          </p:cNvPr>
          <p:cNvPicPr>
            <a:picLocks noChangeAspect="1"/>
          </p:cNvPicPr>
          <p:nvPr/>
        </p:nvPicPr>
        <p:blipFill>
          <a:blip r:embed="rId4"/>
          <a:stretch>
            <a:fillRect/>
          </a:stretch>
        </p:blipFill>
        <p:spPr>
          <a:xfrm>
            <a:off x="819212" y="3149577"/>
            <a:ext cx="5991786" cy="2336472"/>
          </a:xfrm>
          <a:prstGeom prst="rect">
            <a:avLst/>
          </a:prstGeom>
        </p:spPr>
      </p:pic>
      <p:pic>
        <p:nvPicPr>
          <p:cNvPr id="4" name="Picture 3">
            <a:extLst>
              <a:ext uri="{FF2B5EF4-FFF2-40B4-BE49-F238E27FC236}">
                <a16:creationId xmlns:a16="http://schemas.microsoft.com/office/drawing/2014/main" id="{3A6D5386-C0BC-2477-81D3-B6398680A48A}"/>
              </a:ext>
            </a:extLst>
          </p:cNvPr>
          <p:cNvPicPr>
            <a:picLocks noChangeAspect="1"/>
          </p:cNvPicPr>
          <p:nvPr/>
        </p:nvPicPr>
        <p:blipFill>
          <a:blip r:embed="rId5"/>
          <a:stretch>
            <a:fillRect/>
          </a:stretch>
        </p:blipFill>
        <p:spPr>
          <a:xfrm>
            <a:off x="816577" y="5481174"/>
            <a:ext cx="5981758" cy="1048152"/>
          </a:xfrm>
          <a:prstGeom prst="rect">
            <a:avLst/>
          </a:prstGeom>
        </p:spPr>
      </p:pic>
    </p:spTree>
    <p:extLst>
      <p:ext uri="{BB962C8B-B14F-4D97-AF65-F5344CB8AC3E}">
        <p14:creationId xmlns:p14="http://schemas.microsoft.com/office/powerpoint/2010/main" val="3943735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50"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52" name="Group 151">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3"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4"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7"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8"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9"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0"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1"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2"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3"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4"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5"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6"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7"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8"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9"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0"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1"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2"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3"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4"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5"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6"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7"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8"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9"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0"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1"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2"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3"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4"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5"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6"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7"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8"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9"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0"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1"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2"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3"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4"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5"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6"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D7EFD6AD-095F-C2F8-6F4A-58881EF8690B}"/>
              </a:ext>
            </a:extLst>
          </p:cNvPr>
          <p:cNvSpPr>
            <a:spLocks noGrp="1"/>
          </p:cNvSpPr>
          <p:nvPr>
            <p:ph type="title"/>
          </p:nvPr>
        </p:nvSpPr>
        <p:spPr>
          <a:xfrm>
            <a:off x="1125945" y="529047"/>
            <a:ext cx="8706876" cy="1182838"/>
          </a:xfrm>
        </p:spPr>
        <p:txBody>
          <a:bodyPr vert="horz" lIns="91440" tIns="45720" rIns="91440" bIns="45720" rtlCol="0" anchor="b">
            <a:normAutofit/>
          </a:bodyPr>
          <a:lstStyle/>
          <a:p>
            <a:pPr algn="ctr"/>
            <a:r>
              <a:rPr lang="en-US" dirty="0"/>
              <a:t>Actual vs Predicted Values (Interactive Plot)</a:t>
            </a:r>
          </a:p>
        </p:txBody>
      </p:sp>
      <p:pic>
        <p:nvPicPr>
          <p:cNvPr id="8" name="Picture 7">
            <a:extLst>
              <a:ext uri="{FF2B5EF4-FFF2-40B4-BE49-F238E27FC236}">
                <a16:creationId xmlns:a16="http://schemas.microsoft.com/office/drawing/2014/main" id="{1B7335FB-28B6-96B5-0C69-40CC7491F156}"/>
              </a:ext>
            </a:extLst>
          </p:cNvPr>
          <p:cNvPicPr>
            <a:picLocks noChangeAspect="1"/>
          </p:cNvPicPr>
          <p:nvPr/>
        </p:nvPicPr>
        <p:blipFill>
          <a:blip r:embed="rId4"/>
          <a:srcRect t="2616" r="-2" b="5777"/>
          <a:stretch/>
        </p:blipFill>
        <p:spPr>
          <a:xfrm>
            <a:off x="1124028" y="3118745"/>
            <a:ext cx="4971262" cy="3413516"/>
          </a:xfrm>
          <a:prstGeom prst="rect">
            <a:avLst/>
          </a:prstGeom>
        </p:spPr>
      </p:pic>
      <p:pic>
        <p:nvPicPr>
          <p:cNvPr id="7" name="Picture Placeholder 6">
            <a:extLst>
              <a:ext uri="{FF2B5EF4-FFF2-40B4-BE49-F238E27FC236}">
                <a16:creationId xmlns:a16="http://schemas.microsoft.com/office/drawing/2014/main" id="{82981E39-0479-3452-7F95-E07363BA74C3}"/>
              </a:ext>
            </a:extLst>
          </p:cNvPr>
          <p:cNvPicPr>
            <a:picLocks noGrp="1" noChangeAspect="1"/>
          </p:cNvPicPr>
          <p:nvPr>
            <p:ph type="pic" idx="1"/>
          </p:nvPr>
        </p:nvPicPr>
        <p:blipFill>
          <a:blip r:embed="rId5"/>
          <a:srcRect t="249" r="-2" b="-2"/>
          <a:stretch/>
        </p:blipFill>
        <p:spPr>
          <a:xfrm>
            <a:off x="6569832" y="3087602"/>
            <a:ext cx="5051472" cy="3445722"/>
          </a:xfrm>
          <a:prstGeom prst="rect">
            <a:avLst/>
          </a:prstGeom>
        </p:spPr>
      </p:pic>
      <p:sp>
        <p:nvSpPr>
          <p:cNvPr id="10" name="Text Placeholder 9">
            <a:extLst>
              <a:ext uri="{FF2B5EF4-FFF2-40B4-BE49-F238E27FC236}">
                <a16:creationId xmlns:a16="http://schemas.microsoft.com/office/drawing/2014/main" id="{E28C5CC1-E751-6B17-5D81-3F04CF47F51E}"/>
              </a:ext>
            </a:extLst>
          </p:cNvPr>
          <p:cNvSpPr>
            <a:spLocks noGrp="1"/>
          </p:cNvSpPr>
          <p:nvPr>
            <p:ph type="body" sz="half" idx="2"/>
          </p:nvPr>
        </p:nvSpPr>
        <p:spPr>
          <a:xfrm>
            <a:off x="1121358" y="1968749"/>
            <a:ext cx="7779352" cy="914820"/>
          </a:xfrm>
        </p:spPr>
        <p:txBody>
          <a:bodyPr vert="horz" lIns="91440" tIns="45720" rIns="91440" bIns="45720" rtlCol="0" anchor="t">
            <a:noAutofit/>
          </a:bodyPr>
          <a:lstStyle/>
          <a:p>
            <a:r>
              <a:rPr lang="en-US" sz="2400" dirty="0">
                <a:ea typeface="+mn-lt"/>
                <a:cs typeface="+mn-lt"/>
              </a:rPr>
              <a:t>Model Comparison: Parallel lines show systematic over/under-prediction</a:t>
            </a:r>
            <a:endParaRPr lang="en-US" sz="2400"/>
          </a:p>
        </p:txBody>
      </p:sp>
    </p:spTree>
    <p:extLst>
      <p:ext uri="{BB962C8B-B14F-4D97-AF65-F5344CB8AC3E}">
        <p14:creationId xmlns:p14="http://schemas.microsoft.com/office/powerpoint/2010/main" val="1278252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08CF-912A-3A66-AD41-B03A8E77FCF4}"/>
              </a:ext>
            </a:extLst>
          </p:cNvPr>
          <p:cNvSpPr>
            <a:spLocks noGrp="1"/>
          </p:cNvSpPr>
          <p:nvPr>
            <p:ph type="title"/>
          </p:nvPr>
        </p:nvSpPr>
        <p:spPr>
          <a:xfrm>
            <a:off x="960939" y="78205"/>
            <a:ext cx="7799402" cy="1639886"/>
          </a:xfrm>
        </p:spPr>
        <p:txBody>
          <a:bodyPr/>
          <a:lstStyle/>
          <a:p>
            <a:r>
              <a:rPr lang="en-US" dirty="0">
                <a:ea typeface="+mj-lt"/>
                <a:cs typeface="+mj-lt"/>
              </a:rPr>
              <a:t>Code Structure &amp; Documentation</a:t>
            </a:r>
            <a:endParaRPr lang="en-US" dirty="0"/>
          </a:p>
        </p:txBody>
      </p:sp>
      <p:sp>
        <p:nvSpPr>
          <p:cNvPr id="4" name="Text Placeholder 3">
            <a:extLst>
              <a:ext uri="{FF2B5EF4-FFF2-40B4-BE49-F238E27FC236}">
                <a16:creationId xmlns:a16="http://schemas.microsoft.com/office/drawing/2014/main" id="{F02B1DB3-1666-B9C4-B59C-43C42202D050}"/>
              </a:ext>
            </a:extLst>
          </p:cNvPr>
          <p:cNvSpPr>
            <a:spLocks noGrp="1"/>
          </p:cNvSpPr>
          <p:nvPr>
            <p:ph type="body" sz="half" idx="2"/>
          </p:nvPr>
        </p:nvSpPr>
        <p:spPr>
          <a:xfrm>
            <a:off x="960936" y="1968749"/>
            <a:ext cx="10085405" cy="4584450"/>
          </a:xfrm>
        </p:spPr>
        <p:txBody>
          <a:bodyPr vert="horz" lIns="91440" tIns="45720" rIns="91440" bIns="45720" rtlCol="0" anchor="t">
            <a:noAutofit/>
          </a:bodyPr>
          <a:lstStyle/>
          <a:p>
            <a:pPr>
              <a:buChar char="•"/>
            </a:pPr>
            <a:r>
              <a:rPr lang="en-US" sz="2400" dirty="0">
                <a:ea typeface="+mn-lt"/>
                <a:cs typeface="+mn-lt"/>
              </a:rPr>
              <a:t> Use version control to manage multiple code versions.</a:t>
            </a:r>
            <a:endParaRPr lang="en-US" sz="2400" dirty="0"/>
          </a:p>
          <a:p>
            <a:pPr>
              <a:buChar char="•"/>
            </a:pPr>
            <a:r>
              <a:rPr lang="en-US" sz="2400" dirty="0">
                <a:ea typeface="+mn-lt"/>
                <a:cs typeface="+mn-lt"/>
              </a:rPr>
              <a:t> Keep visualization code separate from data processing.</a:t>
            </a:r>
            <a:endParaRPr lang="en-US" sz="2400" dirty="0"/>
          </a:p>
          <a:p>
            <a:pPr marL="285750" indent="-285750">
              <a:buChar char="•"/>
            </a:pPr>
            <a:r>
              <a:rPr lang="en-US" sz="2400" dirty="0">
                <a:ea typeface="+mn-lt"/>
                <a:cs typeface="+mn-lt"/>
              </a:rPr>
              <a:t>Organize code into well-labeled cells with clear headings and comments.</a:t>
            </a:r>
          </a:p>
          <a:p>
            <a:endParaRPr lang="en-US" sz="2400" dirty="0"/>
          </a:p>
          <a:p>
            <a:r>
              <a:rPr lang="en-US" sz="2400" dirty="0"/>
              <a:t>Challenges:</a:t>
            </a:r>
            <a:endParaRPr lang="en-US" dirty="0"/>
          </a:p>
          <a:p>
            <a:pPr marL="342900" indent="-342900">
              <a:buChar char="•"/>
            </a:pPr>
            <a:r>
              <a:rPr lang="en-US" sz="2400" dirty="0">
                <a:ea typeface="+mn-lt"/>
                <a:cs typeface="+mn-lt"/>
              </a:rPr>
              <a:t>Merge conflicts across different code versions, troubleshooting and decoding errors to keep the notebook running smoothly end-to-end.</a:t>
            </a:r>
          </a:p>
          <a:p>
            <a:endParaRPr lang="en-US" sz="2400" dirty="0"/>
          </a:p>
        </p:txBody>
      </p:sp>
    </p:spTree>
    <p:extLst>
      <p:ext uri="{BB962C8B-B14F-4D97-AF65-F5344CB8AC3E}">
        <p14:creationId xmlns:p14="http://schemas.microsoft.com/office/powerpoint/2010/main" val="180927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6" name="Group 15">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8"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9"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0"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5"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7" name="Group 16">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8"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14"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3F56C28-92BA-92FB-4460-AAFC892159ED}"/>
              </a:ext>
            </a:extLst>
          </p:cNvPr>
          <p:cNvSpPr>
            <a:spLocks noGrp="1"/>
          </p:cNvSpPr>
          <p:nvPr>
            <p:ph type="title"/>
          </p:nvPr>
        </p:nvSpPr>
        <p:spPr>
          <a:xfrm>
            <a:off x="6569957" y="618518"/>
            <a:ext cx="4747088" cy="1478570"/>
          </a:xfrm>
        </p:spPr>
        <p:txBody>
          <a:bodyPr>
            <a:normAutofit/>
          </a:bodyPr>
          <a:lstStyle/>
          <a:p>
            <a:r>
              <a:rPr lang="en-US">
                <a:solidFill>
                  <a:srgbClr val="FFFFFF"/>
                </a:solidFill>
              </a:rPr>
              <a:t>Data Source</a:t>
            </a:r>
          </a:p>
        </p:txBody>
      </p:sp>
      <p:sp useBgFill="1">
        <p:nvSpPr>
          <p:cNvPr id="58"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Data.gov - ">
            <a:extLst>
              <a:ext uri="{FF2B5EF4-FFF2-40B4-BE49-F238E27FC236}">
                <a16:creationId xmlns:a16="http://schemas.microsoft.com/office/drawing/2014/main" id="{ECED03DE-E659-AEC7-C419-47F8D728D8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52893" y="1147145"/>
            <a:ext cx="4567773" cy="456777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6FF23A90-3CD2-2C31-895E-BC187EDBB5AA}"/>
              </a:ext>
            </a:extLst>
          </p:cNvPr>
          <p:cNvSpPr>
            <a:spLocks noGrp="1"/>
          </p:cNvSpPr>
          <p:nvPr>
            <p:ph idx="1"/>
          </p:nvPr>
        </p:nvSpPr>
        <p:spPr>
          <a:xfrm>
            <a:off x="6601954" y="1730375"/>
            <a:ext cx="4747087" cy="4251326"/>
          </a:xfrm>
        </p:spPr>
        <p:txBody>
          <a:bodyPr>
            <a:normAutofit/>
          </a:bodyPr>
          <a:lstStyle/>
          <a:p>
            <a:pPr marL="0" marR="0" lvl="0" indent="0">
              <a:lnSpc>
                <a:spcPct val="110000"/>
              </a:lnSpc>
              <a:spcBef>
                <a:spcPts val="0"/>
              </a:spcBef>
              <a:spcAft>
                <a:spcPts val="600"/>
              </a:spcAft>
              <a:buNone/>
            </a:pPr>
            <a:r>
              <a:rPr lang="en-US" sz="1500"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Healthcare IT Adoption in Non-Federal Acute Care Hospitals: </a:t>
            </a:r>
          </a:p>
          <a:p>
            <a:pPr marL="0" marR="0" lvl="0" indent="0">
              <a:lnSpc>
                <a:spcPct val="110000"/>
              </a:lnSpc>
              <a:spcBef>
                <a:spcPts val="0"/>
              </a:spcBef>
              <a:spcAft>
                <a:spcPts val="600"/>
              </a:spcAft>
              <a:buNone/>
            </a:pPr>
            <a:r>
              <a:rPr lang="en-US" sz="1500" kern="100">
                <a:solidFill>
                  <a:srgbClr val="FFFFFF"/>
                </a:solidFill>
                <a:latin typeface="Aptos" panose="020B0004020202020204" pitchFamily="34" charset="0"/>
                <a:ea typeface="Aptos" panose="020B0004020202020204" pitchFamily="34" charset="0"/>
                <a:cs typeface="Times New Roman" panose="02020603050405020304" pitchFamily="18" charset="0"/>
              </a:rPr>
              <a:t>Data Source:</a:t>
            </a:r>
            <a:r>
              <a:rPr lang="en-US" sz="1500"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 The U.S. Department of Health &amp; Human Services (ONC for Health Information Technology) from </a:t>
            </a:r>
            <a:r>
              <a:rPr lang="en-US" sz="1500" kern="100" err="1">
                <a:solidFill>
                  <a:srgbClr val="FFFFFF"/>
                </a:solidFill>
                <a:effectLst/>
                <a:latin typeface="Aptos" panose="020B0004020202020204" pitchFamily="34" charset="0"/>
                <a:ea typeface="Aptos" panose="020B0004020202020204" pitchFamily="34" charset="0"/>
                <a:cs typeface="Times New Roman" panose="02020603050405020304" pitchFamily="18" charset="0"/>
              </a:rPr>
              <a:t>Data.gov</a:t>
            </a:r>
            <a:r>
              <a:rPr lang="en-US" sz="1500"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 </a:t>
            </a:r>
            <a:endParaRPr lang="en-US" sz="1500" kern="100">
              <a:solidFill>
                <a:srgbClr val="FFFFFF"/>
              </a:solidFill>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0000"/>
              </a:lnSpc>
              <a:spcBef>
                <a:spcPts val="0"/>
              </a:spcBef>
              <a:spcAft>
                <a:spcPts val="600"/>
              </a:spcAft>
              <a:buNone/>
            </a:pPr>
            <a:r>
              <a:rPr lang="en-US" sz="1500"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Dataset: “Non-federal acute care hospital health IT adoption and use” located on https://</a:t>
            </a:r>
            <a:r>
              <a:rPr lang="en-US" sz="1500" kern="100" err="1">
                <a:solidFill>
                  <a:srgbClr val="FFFFFF"/>
                </a:solidFill>
                <a:effectLst/>
                <a:latin typeface="Aptos" panose="020B0004020202020204" pitchFamily="34" charset="0"/>
                <a:ea typeface="Aptos" panose="020B0004020202020204" pitchFamily="34" charset="0"/>
                <a:cs typeface="Times New Roman" panose="02020603050405020304" pitchFamily="18" charset="0"/>
              </a:rPr>
              <a:t>catalog.data.gov</a:t>
            </a:r>
            <a:r>
              <a:rPr lang="en-US" sz="1500"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/dataset/non-federal-acute-care-hospital-health-it-adoption-and-use. </a:t>
            </a:r>
          </a:p>
          <a:p>
            <a:pPr marL="0" marR="0" lvl="0" indent="0">
              <a:lnSpc>
                <a:spcPct val="110000"/>
              </a:lnSpc>
              <a:spcBef>
                <a:spcPts val="0"/>
              </a:spcBef>
              <a:spcAft>
                <a:spcPts val="600"/>
              </a:spcAft>
              <a:buNone/>
            </a:pPr>
            <a:r>
              <a:rPr lang="en-US" sz="1500"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Description: Tracks electronic health record (EHR) adoption, patient health information exchange, and patient engagement capabilities in hospitals. The data will be used to assess variations in IT adoption across different healthcare facilities. </a:t>
            </a:r>
          </a:p>
        </p:txBody>
      </p:sp>
    </p:spTree>
    <p:extLst>
      <p:ext uri="{BB962C8B-B14F-4D97-AF65-F5344CB8AC3E}">
        <p14:creationId xmlns:p14="http://schemas.microsoft.com/office/powerpoint/2010/main" val="251263927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942E059E-C4A4-BF19-F4B6-50C84671B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11C85-7D6D-9C38-010D-381A034C760B}"/>
              </a:ext>
            </a:extLst>
          </p:cNvPr>
          <p:cNvSpPr>
            <a:spLocks noGrp="1"/>
          </p:cNvSpPr>
          <p:nvPr>
            <p:ph type="title"/>
          </p:nvPr>
        </p:nvSpPr>
        <p:spPr>
          <a:xfrm>
            <a:off x="1141412" y="618518"/>
            <a:ext cx="5894387" cy="1478570"/>
          </a:xfrm>
        </p:spPr>
        <p:txBody>
          <a:bodyPr anchor="b">
            <a:normAutofit/>
          </a:bodyPr>
          <a:lstStyle/>
          <a:p>
            <a:r>
              <a:rPr lang="en-US"/>
              <a:t>Data Cleaning Process</a:t>
            </a:r>
          </a:p>
        </p:txBody>
      </p:sp>
      <p:sp>
        <p:nvSpPr>
          <p:cNvPr id="3" name="Content Placeholder 2">
            <a:extLst>
              <a:ext uri="{FF2B5EF4-FFF2-40B4-BE49-F238E27FC236}">
                <a16:creationId xmlns:a16="http://schemas.microsoft.com/office/drawing/2014/main" id="{6200942E-71B2-F2CC-70A4-4A476BD1BCFC}"/>
              </a:ext>
            </a:extLst>
          </p:cNvPr>
          <p:cNvSpPr>
            <a:spLocks noGrp="1"/>
          </p:cNvSpPr>
          <p:nvPr>
            <p:ph idx="1"/>
          </p:nvPr>
        </p:nvSpPr>
        <p:spPr>
          <a:xfrm>
            <a:off x="1141412" y="2249487"/>
            <a:ext cx="5894388" cy="3541714"/>
          </a:xfrm>
        </p:spPr>
        <p:txBody>
          <a:bodyPr>
            <a:normAutofit/>
          </a:bodyPr>
          <a:lstStyle/>
          <a:p>
            <a:r>
              <a:rPr lang="en-US"/>
              <a:t>Imported data set </a:t>
            </a:r>
          </a:p>
          <a:p>
            <a:r>
              <a:rPr lang="en-US"/>
              <a:t>Renamed columns</a:t>
            </a:r>
          </a:p>
          <a:p>
            <a:r>
              <a:rPr lang="en-US"/>
              <a:t>Removed columns that will not be used for machine learning </a:t>
            </a:r>
          </a:p>
        </p:txBody>
      </p:sp>
      <p:pic>
        <p:nvPicPr>
          <p:cNvPr id="5" name="Picture 4" descr="A screenshot of a computer screen&#10;&#10;AI-generated content may be incorrect.">
            <a:extLst>
              <a:ext uri="{FF2B5EF4-FFF2-40B4-BE49-F238E27FC236}">
                <a16:creationId xmlns:a16="http://schemas.microsoft.com/office/drawing/2014/main" id="{30A309FB-437D-8C05-E644-E812BB390884}"/>
              </a:ext>
            </a:extLst>
          </p:cNvPr>
          <p:cNvPicPr>
            <a:picLocks noChangeAspect="1"/>
          </p:cNvPicPr>
          <p:nvPr/>
        </p:nvPicPr>
        <p:blipFill>
          <a:blip r:embed="rId3"/>
          <a:srcRect b="9296"/>
          <a:stretch/>
        </p:blipFill>
        <p:spPr>
          <a:xfrm>
            <a:off x="7619998" y="3102521"/>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4" name="Picture 3" descr="A screenshot of a computer program&#10;&#10;Description automatically generated">
            <a:extLst>
              <a:ext uri="{FF2B5EF4-FFF2-40B4-BE49-F238E27FC236}">
                <a16:creationId xmlns:a16="http://schemas.microsoft.com/office/drawing/2014/main" id="{57850C22-8FCF-7CD2-8C62-E1C81528A9AE}"/>
              </a:ext>
            </a:extLst>
          </p:cNvPr>
          <p:cNvPicPr>
            <a:picLocks noChangeAspect="1"/>
          </p:cNvPicPr>
          <p:nvPr/>
        </p:nvPicPr>
        <p:blipFill>
          <a:blip r:embed="rId4"/>
          <a:srcRect t="20268" b="9906"/>
          <a:stretch/>
        </p:blipFill>
        <p:spPr>
          <a:xfrm>
            <a:off x="7619998" y="549173"/>
            <a:ext cx="3425199"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549916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48D192B7-C2EF-330A-56B2-2292057C0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978D4-AA07-AC68-FBCB-369047189E1B}"/>
              </a:ext>
            </a:extLst>
          </p:cNvPr>
          <p:cNvSpPr>
            <a:spLocks noGrp="1"/>
          </p:cNvSpPr>
          <p:nvPr>
            <p:ph type="title"/>
          </p:nvPr>
        </p:nvSpPr>
        <p:spPr>
          <a:xfrm>
            <a:off x="1141412" y="618518"/>
            <a:ext cx="5894387" cy="1478570"/>
          </a:xfrm>
        </p:spPr>
        <p:txBody>
          <a:bodyPr anchor="b">
            <a:normAutofit/>
          </a:bodyPr>
          <a:lstStyle/>
          <a:p>
            <a:r>
              <a:rPr lang="en-US"/>
              <a:t>Data Cleaning Process</a:t>
            </a:r>
          </a:p>
        </p:txBody>
      </p:sp>
      <p:sp>
        <p:nvSpPr>
          <p:cNvPr id="3" name="Content Placeholder 2">
            <a:extLst>
              <a:ext uri="{FF2B5EF4-FFF2-40B4-BE49-F238E27FC236}">
                <a16:creationId xmlns:a16="http://schemas.microsoft.com/office/drawing/2014/main" id="{1CF42773-15A3-A182-493F-A7305FE90019}"/>
              </a:ext>
            </a:extLst>
          </p:cNvPr>
          <p:cNvSpPr>
            <a:spLocks noGrp="1"/>
          </p:cNvSpPr>
          <p:nvPr>
            <p:ph idx="1"/>
          </p:nvPr>
        </p:nvSpPr>
        <p:spPr>
          <a:xfrm>
            <a:off x="1141412" y="2249487"/>
            <a:ext cx="5894388" cy="3541714"/>
          </a:xfrm>
        </p:spPr>
        <p:txBody>
          <a:bodyPr vert="horz" lIns="91440" tIns="45720" rIns="91440" bIns="45720" rtlCol="0">
            <a:normAutofit/>
          </a:bodyPr>
          <a:lstStyle/>
          <a:p>
            <a:r>
              <a:rPr lang="en-US"/>
              <a:t>Removed columns that will not be used for machine learning </a:t>
            </a:r>
          </a:p>
          <a:p>
            <a:r>
              <a:rPr lang="en-US"/>
              <a:t>Imputed null values with multi-ML Model per feature and group-based mean</a:t>
            </a:r>
          </a:p>
        </p:txBody>
      </p:sp>
      <p:pic>
        <p:nvPicPr>
          <p:cNvPr id="5" name="Picture 4" descr="A screenshot of a computer program&#10;&#10;AI-generated content may be incorrect.">
            <a:extLst>
              <a:ext uri="{FF2B5EF4-FFF2-40B4-BE49-F238E27FC236}">
                <a16:creationId xmlns:a16="http://schemas.microsoft.com/office/drawing/2014/main" id="{1B19426C-0A54-B729-3242-5142229C8285}"/>
              </a:ext>
            </a:extLst>
          </p:cNvPr>
          <p:cNvPicPr>
            <a:picLocks noChangeAspect="1"/>
          </p:cNvPicPr>
          <p:nvPr/>
        </p:nvPicPr>
        <p:blipFill>
          <a:blip r:embed="rId3"/>
          <a:srcRect r="10625" b="-5"/>
          <a:stretch/>
        </p:blipFill>
        <p:spPr>
          <a:xfrm>
            <a:off x="7619998" y="780235"/>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Picture 5" descr="A screenshot of a computer program&#10;&#10;AI-generated content may be incorrect.">
            <a:extLst>
              <a:ext uri="{FF2B5EF4-FFF2-40B4-BE49-F238E27FC236}">
                <a16:creationId xmlns:a16="http://schemas.microsoft.com/office/drawing/2014/main" id="{E4CB88B4-8133-8DCC-DBF5-859319767EED}"/>
              </a:ext>
            </a:extLst>
          </p:cNvPr>
          <p:cNvPicPr>
            <a:picLocks noChangeAspect="1"/>
          </p:cNvPicPr>
          <p:nvPr/>
        </p:nvPicPr>
        <p:blipFill>
          <a:blip r:embed="rId4"/>
          <a:srcRect l="1050" r="9575" b="-5"/>
          <a:stretch/>
        </p:blipFill>
        <p:spPr>
          <a:xfrm>
            <a:off x="7619998" y="3282697"/>
            <a:ext cx="3425199"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926942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7B887310-C664-5A7D-2C53-8FAE680CB8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48101C-E8E8-FDE1-9077-45D6F22FE0AC}"/>
              </a:ext>
            </a:extLst>
          </p:cNvPr>
          <p:cNvSpPr>
            <a:spLocks noGrp="1"/>
          </p:cNvSpPr>
          <p:nvPr>
            <p:ph type="title"/>
          </p:nvPr>
        </p:nvSpPr>
        <p:spPr>
          <a:xfrm>
            <a:off x="8036041" y="618518"/>
            <a:ext cx="3281003" cy="1478570"/>
          </a:xfrm>
        </p:spPr>
        <p:txBody>
          <a:bodyPr anchor="b">
            <a:normAutofit/>
          </a:bodyPr>
          <a:lstStyle/>
          <a:p>
            <a:r>
              <a:rPr lang="en-US" sz="2800"/>
              <a:t>Data Cleaning Process</a:t>
            </a:r>
          </a:p>
        </p:txBody>
      </p:sp>
      <p:sp>
        <p:nvSpPr>
          <p:cNvPr id="97" name="Round Diagonal Corner Rectangle 11">
            <a:extLst>
              <a:ext uri="{FF2B5EF4-FFF2-40B4-BE49-F238E27FC236}">
                <a16:creationId xmlns:a16="http://schemas.microsoft.com/office/drawing/2014/main" id="{73D430B3-B555-4951-AFBC-C9868F0B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AI-generated content may be incorrect.">
            <a:extLst>
              <a:ext uri="{FF2B5EF4-FFF2-40B4-BE49-F238E27FC236}">
                <a16:creationId xmlns:a16="http://schemas.microsoft.com/office/drawing/2014/main" id="{916093B0-B0C2-4338-C94B-E709D650B1CA}"/>
              </a:ext>
            </a:extLst>
          </p:cNvPr>
          <p:cNvPicPr>
            <a:picLocks noChangeAspect="1"/>
          </p:cNvPicPr>
          <p:nvPr/>
        </p:nvPicPr>
        <p:blipFill>
          <a:blip r:embed="rId3"/>
          <a:srcRect l="7776" r="25660" b="1"/>
          <a:stretch/>
        </p:blipFill>
        <p:spPr>
          <a:xfrm>
            <a:off x="1325226" y="1217134"/>
            <a:ext cx="1965504" cy="2207199"/>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D2CE448D-3986-724B-6956-07C106BD06D5}"/>
              </a:ext>
            </a:extLst>
          </p:cNvPr>
          <p:cNvPicPr>
            <a:picLocks noChangeAspect="1"/>
          </p:cNvPicPr>
          <p:nvPr/>
        </p:nvPicPr>
        <p:blipFill>
          <a:blip r:embed="rId4"/>
          <a:srcRect r="20260" b="4"/>
          <a:stretch/>
        </p:blipFill>
        <p:spPr>
          <a:xfrm>
            <a:off x="1122903" y="3923838"/>
            <a:ext cx="2974328" cy="1697095"/>
          </a:xfrm>
          <a:prstGeom prst="rect">
            <a:avLst/>
          </a:prstGeom>
        </p:spPr>
      </p:pic>
      <p:pic>
        <p:nvPicPr>
          <p:cNvPr id="8" name="Picture 7" descr="A screenshot of a computer program&#10;&#10;AI-generated content may be incorrect.">
            <a:extLst>
              <a:ext uri="{FF2B5EF4-FFF2-40B4-BE49-F238E27FC236}">
                <a16:creationId xmlns:a16="http://schemas.microsoft.com/office/drawing/2014/main" id="{5003BA43-8AE0-F3CA-F7DA-3537938B687F}"/>
              </a:ext>
            </a:extLst>
          </p:cNvPr>
          <p:cNvPicPr>
            <a:picLocks noChangeAspect="1"/>
          </p:cNvPicPr>
          <p:nvPr/>
        </p:nvPicPr>
        <p:blipFill>
          <a:blip r:embed="rId5"/>
          <a:srcRect r="26299" b="2"/>
          <a:stretch/>
        </p:blipFill>
        <p:spPr>
          <a:xfrm>
            <a:off x="4173614" y="3926184"/>
            <a:ext cx="2974328" cy="1644501"/>
          </a:xfrm>
          <a:prstGeom prst="rect">
            <a:avLst/>
          </a:prstGeom>
        </p:spPr>
      </p:pic>
      <p:pic>
        <p:nvPicPr>
          <p:cNvPr id="6" name="Picture 5" descr="A computer code with text&#10;&#10;AI-generated content may be incorrect.">
            <a:extLst>
              <a:ext uri="{FF2B5EF4-FFF2-40B4-BE49-F238E27FC236}">
                <a16:creationId xmlns:a16="http://schemas.microsoft.com/office/drawing/2014/main" id="{8224D065-44E8-E0DE-E104-AB4F44276F07}"/>
              </a:ext>
            </a:extLst>
          </p:cNvPr>
          <p:cNvPicPr>
            <a:picLocks noChangeAspect="1"/>
          </p:cNvPicPr>
          <p:nvPr/>
        </p:nvPicPr>
        <p:blipFill>
          <a:blip r:embed="rId6"/>
          <a:srcRect l="12731" r="25908" b="-1"/>
          <a:stretch/>
        </p:blipFill>
        <p:spPr>
          <a:xfrm>
            <a:off x="3998625" y="1354603"/>
            <a:ext cx="2974328" cy="1672320"/>
          </a:xfrm>
          <a:prstGeom prst="rect">
            <a:avLst/>
          </a:prstGeom>
        </p:spPr>
      </p:pic>
      <p:sp>
        <p:nvSpPr>
          <p:cNvPr id="3" name="Content Placeholder 2">
            <a:extLst>
              <a:ext uri="{FF2B5EF4-FFF2-40B4-BE49-F238E27FC236}">
                <a16:creationId xmlns:a16="http://schemas.microsoft.com/office/drawing/2014/main" id="{476985BE-38D4-09D2-62D3-DEA00C23A42D}"/>
              </a:ext>
            </a:extLst>
          </p:cNvPr>
          <p:cNvSpPr>
            <a:spLocks noGrp="1"/>
          </p:cNvSpPr>
          <p:nvPr>
            <p:ph idx="1"/>
          </p:nvPr>
        </p:nvSpPr>
        <p:spPr>
          <a:xfrm>
            <a:off x="8036041" y="2249487"/>
            <a:ext cx="3281004" cy="3541714"/>
          </a:xfrm>
        </p:spPr>
        <p:txBody>
          <a:bodyPr vert="horz" lIns="91440" tIns="45720" rIns="91440" bIns="45720" rtlCol="0">
            <a:normAutofit/>
          </a:bodyPr>
          <a:lstStyle/>
          <a:p>
            <a:r>
              <a:rPr lang="en-US" sz="1800"/>
              <a:t>Removed columns that will not be used for machine learning </a:t>
            </a:r>
          </a:p>
          <a:p>
            <a:r>
              <a:rPr lang="en-US" sz="1800"/>
              <a:t>Imputed null values with multi-ML Model per feature, group-based mean, and global mean fallback</a:t>
            </a:r>
          </a:p>
        </p:txBody>
      </p:sp>
    </p:spTree>
    <p:extLst>
      <p:ext uri="{BB962C8B-B14F-4D97-AF65-F5344CB8AC3E}">
        <p14:creationId xmlns:p14="http://schemas.microsoft.com/office/powerpoint/2010/main" val="2013886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A1CDDE-12AD-EC62-D430-E29F4273FC4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5"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6"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1"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3" name="Group 12">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2"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799E650-B86A-A51C-C59B-441A061C1DD7}"/>
              </a:ext>
            </a:extLst>
          </p:cNvPr>
          <p:cNvSpPr>
            <a:spLocks noGrp="1"/>
          </p:cNvSpPr>
          <p:nvPr>
            <p:ph type="title"/>
          </p:nvPr>
        </p:nvSpPr>
        <p:spPr>
          <a:xfrm>
            <a:off x="6569957" y="618518"/>
            <a:ext cx="4747088" cy="1478570"/>
          </a:xfrm>
        </p:spPr>
        <p:txBody>
          <a:bodyPr>
            <a:normAutofit/>
          </a:bodyPr>
          <a:lstStyle/>
          <a:p>
            <a:r>
              <a:rPr lang="en-US">
                <a:solidFill>
                  <a:srgbClr val="FFFFFF"/>
                </a:solidFill>
              </a:rPr>
              <a:t>Data Cleaning Process</a:t>
            </a:r>
          </a:p>
        </p:txBody>
      </p:sp>
      <p:sp useBgFill="1">
        <p:nvSpPr>
          <p:cNvPr id="54"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9C2E2FD-0325-8F26-D2C1-682C134C2C9B}"/>
              </a:ext>
            </a:extLst>
          </p:cNvPr>
          <p:cNvPicPr>
            <a:picLocks noChangeAspect="1"/>
          </p:cNvPicPr>
          <p:nvPr/>
        </p:nvPicPr>
        <p:blipFill>
          <a:blip r:embed="rId3"/>
          <a:stretch>
            <a:fillRect/>
          </a:stretch>
        </p:blipFill>
        <p:spPr>
          <a:xfrm>
            <a:off x="1118988" y="1710072"/>
            <a:ext cx="4635583" cy="3441919"/>
          </a:xfrm>
          <a:prstGeom prst="rect">
            <a:avLst/>
          </a:prstGeom>
        </p:spPr>
      </p:pic>
      <p:sp>
        <p:nvSpPr>
          <p:cNvPr id="3" name="Content Placeholder 2">
            <a:extLst>
              <a:ext uri="{FF2B5EF4-FFF2-40B4-BE49-F238E27FC236}">
                <a16:creationId xmlns:a16="http://schemas.microsoft.com/office/drawing/2014/main" id="{BE9CE439-7810-9F42-B0FB-AFF34313A241}"/>
              </a:ext>
            </a:extLst>
          </p:cNvPr>
          <p:cNvSpPr>
            <a:spLocks noGrp="1"/>
          </p:cNvSpPr>
          <p:nvPr>
            <p:ph idx="1"/>
          </p:nvPr>
        </p:nvSpPr>
        <p:spPr>
          <a:xfrm>
            <a:off x="6569957" y="2249487"/>
            <a:ext cx="4747087" cy="3541714"/>
          </a:xfrm>
        </p:spPr>
        <p:txBody>
          <a:bodyPr>
            <a:normAutofit/>
          </a:bodyPr>
          <a:lstStyle/>
          <a:p>
            <a:r>
              <a:rPr lang="en-US">
                <a:solidFill>
                  <a:srgbClr val="FFFFFF"/>
                </a:solidFill>
              </a:rPr>
              <a:t>Displayed the updated dataset</a:t>
            </a:r>
          </a:p>
          <a:p>
            <a:r>
              <a:rPr lang="en-US">
                <a:solidFill>
                  <a:srgbClr val="FFFFFF"/>
                </a:solidFill>
              </a:rPr>
              <a:t>Verify all nulls are accounted for</a:t>
            </a:r>
          </a:p>
        </p:txBody>
      </p:sp>
    </p:spTree>
    <p:extLst>
      <p:ext uri="{BB962C8B-B14F-4D97-AF65-F5344CB8AC3E}">
        <p14:creationId xmlns:p14="http://schemas.microsoft.com/office/powerpoint/2010/main" val="177611610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a:extLst>
            <a:ext uri="{FF2B5EF4-FFF2-40B4-BE49-F238E27FC236}">
              <a16:creationId xmlns:a16="http://schemas.microsoft.com/office/drawing/2014/main" id="{BFBEC1C8-46D5-83DC-4488-7B8FB066D97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08B84-D8E8-1108-BB36-00F4C6D5D613}"/>
              </a:ext>
            </a:extLst>
          </p:cNvPr>
          <p:cNvSpPr>
            <a:spLocks noGrp="1"/>
          </p:cNvSpPr>
          <p:nvPr>
            <p:ph type="title"/>
          </p:nvPr>
        </p:nvSpPr>
        <p:spPr>
          <a:xfrm>
            <a:off x="1141413" y="618518"/>
            <a:ext cx="9905998" cy="1478570"/>
          </a:xfrm>
        </p:spPr>
        <p:txBody>
          <a:bodyPr>
            <a:normAutofit/>
          </a:bodyPr>
          <a:lstStyle/>
          <a:p>
            <a:r>
              <a:rPr lang="en-US"/>
              <a:t>Data Cleaning Challenges and Solutions </a:t>
            </a:r>
          </a:p>
        </p:txBody>
      </p:sp>
      <p:graphicFrame>
        <p:nvGraphicFramePr>
          <p:cNvPr id="5" name="Content Placeholder 2">
            <a:extLst>
              <a:ext uri="{FF2B5EF4-FFF2-40B4-BE49-F238E27FC236}">
                <a16:creationId xmlns:a16="http://schemas.microsoft.com/office/drawing/2014/main" id="{8D0C8CBB-BE7A-08F5-F3A3-BD4CB5936E22}"/>
              </a:ext>
            </a:extLst>
          </p:cNvPr>
          <p:cNvGraphicFramePr>
            <a:graphicFrameLocks noGrp="1"/>
          </p:cNvGraphicFramePr>
          <p:nvPr>
            <p:ph idx="1"/>
            <p:extLst>
              <p:ext uri="{D42A27DB-BD31-4B8C-83A1-F6EECF244321}">
                <p14:modId xmlns:p14="http://schemas.microsoft.com/office/powerpoint/2010/main" val="3034789031"/>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7084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E35CE539-4BC0-D474-49C4-1E36EA496133}"/>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5E7B6BA-5668-D654-3A4B-2725C4709360}"/>
              </a:ext>
            </a:extLst>
          </p:cNvPr>
          <p:cNvSpPr>
            <a:spLocks noGrp="1"/>
          </p:cNvSpPr>
          <p:nvPr>
            <p:ph type="title"/>
          </p:nvPr>
        </p:nvSpPr>
        <p:spPr>
          <a:xfrm>
            <a:off x="1141413" y="618518"/>
            <a:ext cx="4459286" cy="1478570"/>
          </a:xfrm>
        </p:spPr>
        <p:txBody>
          <a:bodyPr>
            <a:normAutofit/>
          </a:bodyPr>
          <a:lstStyle/>
          <a:p>
            <a:r>
              <a:rPr lang="en-US" sz="3200"/>
              <a:t>MACHINE LEARNING DATA PREP</a:t>
            </a:r>
          </a:p>
        </p:txBody>
      </p:sp>
      <p:sp>
        <p:nvSpPr>
          <p:cNvPr id="8" name="Content Placeholder 7">
            <a:extLst>
              <a:ext uri="{FF2B5EF4-FFF2-40B4-BE49-F238E27FC236}">
                <a16:creationId xmlns:a16="http://schemas.microsoft.com/office/drawing/2014/main" id="{A2DB1735-A540-CCD7-DE28-A7293BB08AE5}"/>
              </a:ext>
            </a:extLst>
          </p:cNvPr>
          <p:cNvSpPr>
            <a:spLocks noGrp="1"/>
          </p:cNvSpPr>
          <p:nvPr>
            <p:ph idx="1"/>
          </p:nvPr>
        </p:nvSpPr>
        <p:spPr>
          <a:xfrm>
            <a:off x="1141412" y="2249487"/>
            <a:ext cx="4459287" cy="3965046"/>
          </a:xfrm>
        </p:spPr>
        <p:txBody>
          <a:bodyPr>
            <a:normAutofit/>
          </a:bodyPr>
          <a:lstStyle/>
          <a:p>
            <a:r>
              <a:rPr lang="en-US" sz="2000"/>
              <a:t>Completed necessary imports </a:t>
            </a:r>
          </a:p>
          <a:p>
            <a:r>
              <a:rPr lang="en-US" sz="2000"/>
              <a:t>Separated the categorical and target variable</a:t>
            </a:r>
          </a:p>
          <a:p>
            <a:r>
              <a:rPr lang="en-US" sz="2000"/>
              <a:t>Defined target and features</a:t>
            </a:r>
          </a:p>
          <a:p>
            <a:r>
              <a:rPr lang="en-US" sz="2000"/>
              <a:t>Assembled features</a:t>
            </a:r>
          </a:p>
          <a:p>
            <a:r>
              <a:rPr lang="en-US" sz="2000"/>
              <a:t>Train/Test Split</a:t>
            </a:r>
          </a:p>
          <a:p>
            <a:r>
              <a:rPr lang="en-US" sz="2000"/>
              <a:t>Indexed categorical features</a:t>
            </a:r>
          </a:p>
          <a:p>
            <a:r>
              <a:rPr lang="en-US" sz="2000"/>
              <a:t>Share evaluator</a:t>
            </a:r>
          </a:p>
        </p:txBody>
      </p:sp>
      <p:pic>
        <p:nvPicPr>
          <p:cNvPr id="4" name="Content Placeholder 3">
            <a:extLst>
              <a:ext uri="{FF2B5EF4-FFF2-40B4-BE49-F238E27FC236}">
                <a16:creationId xmlns:a16="http://schemas.microsoft.com/office/drawing/2014/main" id="{F9C47366-C7F1-0895-5B62-A1A969E02AC4}"/>
              </a:ext>
            </a:extLst>
          </p:cNvPr>
          <p:cNvPicPr>
            <a:picLocks noChangeAspect="1"/>
          </p:cNvPicPr>
          <p:nvPr/>
        </p:nvPicPr>
        <p:blipFill>
          <a:blip r:embed="rId4"/>
          <a:stretch>
            <a:fillRect/>
          </a:stretch>
        </p:blipFill>
        <p:spPr>
          <a:xfrm>
            <a:off x="6096000" y="1834205"/>
            <a:ext cx="5456279" cy="316464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5" name="Group 1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411209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C79657E9-49CE-5E1E-F02C-4469A81B520C}"/>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6D4AFC-05C3-D1CA-685A-8444B04FD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91DA6376-C45F-E3AC-DCB0-EBEDF7633F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4500E05C-990A-C6FA-9443-615327F594C2}"/>
              </a:ext>
            </a:extLst>
          </p:cNvPr>
          <p:cNvSpPr>
            <a:spLocks noGrp="1"/>
          </p:cNvSpPr>
          <p:nvPr>
            <p:ph type="title"/>
          </p:nvPr>
        </p:nvSpPr>
        <p:spPr>
          <a:xfrm>
            <a:off x="1200027" y="618518"/>
            <a:ext cx="10414609" cy="1478570"/>
          </a:xfrm>
        </p:spPr>
        <p:txBody>
          <a:bodyPr>
            <a:noAutofit/>
          </a:bodyPr>
          <a:lstStyle/>
          <a:p>
            <a:r>
              <a:rPr lang="en-US">
                <a:ea typeface="+mj-lt"/>
                <a:cs typeface="+mj-lt"/>
              </a:rPr>
              <a:t>analyzing hospital EHR adoption rates using advanced SQL queries</a:t>
            </a:r>
            <a:endParaRPr lang="en-US"/>
          </a:p>
        </p:txBody>
      </p:sp>
      <p:sp>
        <p:nvSpPr>
          <p:cNvPr id="8" name="Content Placeholder 7">
            <a:extLst>
              <a:ext uri="{FF2B5EF4-FFF2-40B4-BE49-F238E27FC236}">
                <a16:creationId xmlns:a16="http://schemas.microsoft.com/office/drawing/2014/main" id="{5EB31936-9406-4C89-A2D7-9FF897983551}"/>
              </a:ext>
            </a:extLst>
          </p:cNvPr>
          <p:cNvSpPr>
            <a:spLocks noGrp="1"/>
          </p:cNvSpPr>
          <p:nvPr>
            <p:ph idx="1"/>
          </p:nvPr>
        </p:nvSpPr>
        <p:spPr>
          <a:xfrm>
            <a:off x="1217612" y="2483948"/>
            <a:ext cx="9265748" cy="3965046"/>
          </a:xfrm>
        </p:spPr>
        <p:txBody>
          <a:bodyPr vert="horz" lIns="91440" tIns="45720" rIns="91440" bIns="45720" rtlCol="0" anchor="t">
            <a:normAutofit/>
          </a:bodyPr>
          <a:lstStyle/>
          <a:p>
            <a:pPr marL="0" indent="0">
              <a:buNone/>
            </a:pPr>
            <a:r>
              <a:rPr lang="en-US">
                <a:ea typeface="+mn-lt"/>
                <a:cs typeface="+mn-lt"/>
              </a:rPr>
              <a:t>Goal: Identify regional leaders/laggards in EHR adoption and understand growth drivers.</a:t>
            </a:r>
            <a:endParaRPr lang="en-US"/>
          </a:p>
        </p:txBody>
      </p:sp>
      <p:grpSp>
        <p:nvGrpSpPr>
          <p:cNvPr id="15" name="Group 14">
            <a:extLst>
              <a:ext uri="{FF2B5EF4-FFF2-40B4-BE49-F238E27FC236}">
                <a16:creationId xmlns:a16="http://schemas.microsoft.com/office/drawing/2014/main" id="{698F9574-6DD7-9B51-4C33-39E5794A2A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F0480E97-75E9-0656-3521-66542CB689E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txBody>
            <a:bodyPr/>
            <a:lstStyle/>
            <a:p>
              <a:endParaRPr lang="en-US"/>
            </a:p>
          </p:txBody>
        </p:sp>
        <p:sp>
          <p:nvSpPr>
            <p:cNvPr id="17" name="Freeform 6">
              <a:extLst>
                <a:ext uri="{FF2B5EF4-FFF2-40B4-BE49-F238E27FC236}">
                  <a16:creationId xmlns:a16="http://schemas.microsoft.com/office/drawing/2014/main" id="{9894B545-6810-3818-4EAB-E739D6F58C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18" name="Freeform 7">
              <a:extLst>
                <a:ext uri="{FF2B5EF4-FFF2-40B4-BE49-F238E27FC236}">
                  <a16:creationId xmlns:a16="http://schemas.microsoft.com/office/drawing/2014/main" id="{208087E5-AA83-C56E-8332-066CE885C9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19" name="Freeform 8">
              <a:extLst>
                <a:ext uri="{FF2B5EF4-FFF2-40B4-BE49-F238E27FC236}">
                  <a16:creationId xmlns:a16="http://schemas.microsoft.com/office/drawing/2014/main" id="{15D7F2E0-B307-1400-49DA-9135F890C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0" name="Freeform 9">
              <a:extLst>
                <a:ext uri="{FF2B5EF4-FFF2-40B4-BE49-F238E27FC236}">
                  <a16:creationId xmlns:a16="http://schemas.microsoft.com/office/drawing/2014/main" id="{4DB63607-3A86-7662-D193-1E006EBB32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1" name="Freeform 10">
              <a:extLst>
                <a:ext uri="{FF2B5EF4-FFF2-40B4-BE49-F238E27FC236}">
                  <a16:creationId xmlns:a16="http://schemas.microsoft.com/office/drawing/2014/main" id="{A19778C1-F5B5-D0D7-C3E0-5BE272AFF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2" name="Freeform 11">
              <a:extLst>
                <a:ext uri="{FF2B5EF4-FFF2-40B4-BE49-F238E27FC236}">
                  <a16:creationId xmlns:a16="http://schemas.microsoft.com/office/drawing/2014/main" id="{EBB2C718-036F-886A-2F59-710DB8F11F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3" name="Freeform 12">
              <a:extLst>
                <a:ext uri="{FF2B5EF4-FFF2-40B4-BE49-F238E27FC236}">
                  <a16:creationId xmlns:a16="http://schemas.microsoft.com/office/drawing/2014/main" id="{E9E9EFF0-DAFD-F994-C369-C4E041F544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4" name="Freeform 13">
              <a:extLst>
                <a:ext uri="{FF2B5EF4-FFF2-40B4-BE49-F238E27FC236}">
                  <a16:creationId xmlns:a16="http://schemas.microsoft.com/office/drawing/2014/main" id="{481AD5BF-C540-3FEB-937D-F39CCD3DC9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5" name="Freeform 14">
              <a:extLst>
                <a:ext uri="{FF2B5EF4-FFF2-40B4-BE49-F238E27FC236}">
                  <a16:creationId xmlns:a16="http://schemas.microsoft.com/office/drawing/2014/main" id="{3A4AB082-68C5-29F2-1711-9B4C5C998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6" name="Freeform 15">
              <a:extLst>
                <a:ext uri="{FF2B5EF4-FFF2-40B4-BE49-F238E27FC236}">
                  <a16:creationId xmlns:a16="http://schemas.microsoft.com/office/drawing/2014/main" id="{3B9AD94F-5BD7-5AB1-16C0-DC29040F9F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7" name="Line 16">
              <a:extLst>
                <a:ext uri="{FF2B5EF4-FFF2-40B4-BE49-F238E27FC236}">
                  <a16:creationId xmlns:a16="http://schemas.microsoft.com/office/drawing/2014/main" id="{DB800903-FE42-65FB-A3F5-1F7BBDADD2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8" name="Freeform 17">
              <a:extLst>
                <a:ext uri="{FF2B5EF4-FFF2-40B4-BE49-F238E27FC236}">
                  <a16:creationId xmlns:a16="http://schemas.microsoft.com/office/drawing/2014/main" id="{E725897A-0087-853F-AB44-E823C38ED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29" name="Freeform 18">
              <a:extLst>
                <a:ext uri="{FF2B5EF4-FFF2-40B4-BE49-F238E27FC236}">
                  <a16:creationId xmlns:a16="http://schemas.microsoft.com/office/drawing/2014/main" id="{564C7740-FD16-1C24-44ED-0AC7454D0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0" name="Freeform 19">
              <a:extLst>
                <a:ext uri="{FF2B5EF4-FFF2-40B4-BE49-F238E27FC236}">
                  <a16:creationId xmlns:a16="http://schemas.microsoft.com/office/drawing/2014/main" id="{9E4DAF20-7CC8-F83F-BB92-53BC0182B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1" name="Freeform 20">
              <a:extLst>
                <a:ext uri="{FF2B5EF4-FFF2-40B4-BE49-F238E27FC236}">
                  <a16:creationId xmlns:a16="http://schemas.microsoft.com/office/drawing/2014/main" id="{550B8EDE-19E4-1868-5765-F58C6C0214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2" name="Rectangle 21">
              <a:extLst>
                <a:ext uri="{FF2B5EF4-FFF2-40B4-BE49-F238E27FC236}">
                  <a16:creationId xmlns:a16="http://schemas.microsoft.com/office/drawing/2014/main" id="{7424EAC9-F01E-70D6-82FD-7CF2E783CC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txBody>
            <a:bodyPr/>
            <a:lstStyle/>
            <a:p>
              <a:endParaRPr lang="en-US"/>
            </a:p>
          </p:txBody>
        </p:sp>
        <p:sp>
          <p:nvSpPr>
            <p:cNvPr id="33" name="Freeform 22">
              <a:extLst>
                <a:ext uri="{FF2B5EF4-FFF2-40B4-BE49-F238E27FC236}">
                  <a16:creationId xmlns:a16="http://schemas.microsoft.com/office/drawing/2014/main" id="{2B6DA066-65F6-933D-3D1A-59EB46B7C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4" name="Freeform 23">
              <a:extLst>
                <a:ext uri="{FF2B5EF4-FFF2-40B4-BE49-F238E27FC236}">
                  <a16:creationId xmlns:a16="http://schemas.microsoft.com/office/drawing/2014/main" id="{06E3442E-63B8-0CE6-0E34-6991A5DF5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5" name="Freeform 24">
              <a:extLst>
                <a:ext uri="{FF2B5EF4-FFF2-40B4-BE49-F238E27FC236}">
                  <a16:creationId xmlns:a16="http://schemas.microsoft.com/office/drawing/2014/main" id="{87DA9A14-515F-C434-C36A-51D1D130D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6" name="Freeform 25">
              <a:extLst>
                <a:ext uri="{FF2B5EF4-FFF2-40B4-BE49-F238E27FC236}">
                  <a16:creationId xmlns:a16="http://schemas.microsoft.com/office/drawing/2014/main" id="{F0796410-B7F3-A4A2-B1DD-D10FAA3B1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7" name="Freeform 26">
              <a:extLst>
                <a:ext uri="{FF2B5EF4-FFF2-40B4-BE49-F238E27FC236}">
                  <a16:creationId xmlns:a16="http://schemas.microsoft.com/office/drawing/2014/main" id="{0AE9CE25-AFD2-1C2F-CCD0-F758BDD00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8" name="Freeform 27">
              <a:extLst>
                <a:ext uri="{FF2B5EF4-FFF2-40B4-BE49-F238E27FC236}">
                  <a16:creationId xmlns:a16="http://schemas.microsoft.com/office/drawing/2014/main" id="{0BB9B0E1-902A-EF7A-FBC2-416C58A919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39" name="Freeform 28">
              <a:extLst>
                <a:ext uri="{FF2B5EF4-FFF2-40B4-BE49-F238E27FC236}">
                  <a16:creationId xmlns:a16="http://schemas.microsoft.com/office/drawing/2014/main" id="{A513F8FC-8CB2-2C72-360D-9B30A26221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40" name="Freeform 29">
              <a:extLst>
                <a:ext uri="{FF2B5EF4-FFF2-40B4-BE49-F238E27FC236}">
                  <a16:creationId xmlns:a16="http://schemas.microsoft.com/office/drawing/2014/main" id="{587385F2-7008-8F75-F38F-EF1EAF77B1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41" name="Freeform 30">
              <a:extLst>
                <a:ext uri="{FF2B5EF4-FFF2-40B4-BE49-F238E27FC236}">
                  <a16:creationId xmlns:a16="http://schemas.microsoft.com/office/drawing/2014/main" id="{45A78BB8-9081-C53B-105A-A28732CB4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sp>
          <p:nvSpPr>
            <p:cNvPr id="42" name="Freeform 31">
              <a:extLst>
                <a:ext uri="{FF2B5EF4-FFF2-40B4-BE49-F238E27FC236}">
                  <a16:creationId xmlns:a16="http://schemas.microsoft.com/office/drawing/2014/main" id="{90F3712C-DE7C-55DA-FF3D-9AF6BF2EC4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7062477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Circuit</vt:lpstr>
      <vt:lpstr>BIG DATA GROUP 10</vt:lpstr>
      <vt:lpstr>Data Source</vt:lpstr>
      <vt:lpstr>Data Cleaning Process</vt:lpstr>
      <vt:lpstr>Data Cleaning Process</vt:lpstr>
      <vt:lpstr>Data Cleaning Process</vt:lpstr>
      <vt:lpstr>Data Cleaning Process</vt:lpstr>
      <vt:lpstr>Data Cleaning Challenges and Solutions </vt:lpstr>
      <vt:lpstr>MACHINE LEARNING DATA PREP</vt:lpstr>
      <vt:lpstr>analyzing hospital EHR adoption rates using advanced SQL queries</vt:lpstr>
      <vt:lpstr>Code - Ranking  </vt:lpstr>
      <vt:lpstr>Code – Growth ANALYSIS  </vt:lpstr>
      <vt:lpstr>Code – Growth ANALYSIS  </vt:lpstr>
      <vt:lpstr>Comprehensive Model Evaluation: Visualizing Performance and prediction accuracy</vt:lpstr>
      <vt:lpstr>Key Visualizations OVERVIEW</vt:lpstr>
      <vt:lpstr>RMSE Comparison (Bar Chart) </vt:lpstr>
      <vt:lpstr>Prediction Error Analysis (Box Plot)</vt:lpstr>
      <vt:lpstr>Actual vs Predicted Values (Interactive Plot)</vt:lpstr>
      <vt:lpstr>Code Structure &amp;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Chelsea Anestal</dc:creator>
  <cp:revision>172</cp:revision>
  <dcterms:created xsi:type="dcterms:W3CDTF">2025-04-11T00:09:16Z</dcterms:created>
  <dcterms:modified xsi:type="dcterms:W3CDTF">2025-04-21T03:36:33Z</dcterms:modified>
</cp:coreProperties>
</file>